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notesMasterIdLst>
    <p:notesMasterId r:id="rId29"/>
  </p:notesMasterIdLst>
  <p:handoutMasterIdLst>
    <p:handoutMasterId r:id="rId30"/>
  </p:handoutMasterIdLst>
  <p:sldIdLst>
    <p:sldId id="351" r:id="rId2"/>
    <p:sldId id="344" r:id="rId3"/>
    <p:sldId id="354" r:id="rId4"/>
    <p:sldId id="357" r:id="rId5"/>
    <p:sldId id="366" r:id="rId6"/>
    <p:sldId id="355" r:id="rId7"/>
    <p:sldId id="356" r:id="rId8"/>
    <p:sldId id="360" r:id="rId9"/>
    <p:sldId id="324" r:id="rId10"/>
    <p:sldId id="300" r:id="rId11"/>
    <p:sldId id="325" r:id="rId12"/>
    <p:sldId id="359" r:id="rId13"/>
    <p:sldId id="370" r:id="rId14"/>
    <p:sldId id="361" r:id="rId15"/>
    <p:sldId id="301" r:id="rId16"/>
    <p:sldId id="303" r:id="rId17"/>
    <p:sldId id="327" r:id="rId18"/>
    <p:sldId id="367" r:id="rId19"/>
    <p:sldId id="343" r:id="rId20"/>
    <p:sldId id="365" r:id="rId21"/>
    <p:sldId id="368" r:id="rId22"/>
    <p:sldId id="364" r:id="rId23"/>
    <p:sldId id="340" r:id="rId24"/>
    <p:sldId id="341" r:id="rId25"/>
    <p:sldId id="371" r:id="rId26"/>
    <p:sldId id="342" r:id="rId27"/>
    <p:sldId id="350" r:id="rId28"/>
  </p:sldIdLst>
  <p:sldSz cx="12192000" cy="6858000"/>
  <p:notesSz cx="7099300" cy="10234613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2D6158-AFE0-E24D-9779-6106D7D7F515}">
          <p14:sldIdLst>
            <p14:sldId id="351"/>
            <p14:sldId id="344"/>
            <p14:sldId id="354"/>
            <p14:sldId id="357"/>
            <p14:sldId id="366"/>
            <p14:sldId id="355"/>
            <p14:sldId id="356"/>
            <p14:sldId id="360"/>
            <p14:sldId id="324"/>
            <p14:sldId id="300"/>
            <p14:sldId id="325"/>
            <p14:sldId id="359"/>
            <p14:sldId id="370"/>
            <p14:sldId id="361"/>
            <p14:sldId id="301"/>
            <p14:sldId id="303"/>
            <p14:sldId id="327"/>
            <p14:sldId id="367"/>
            <p14:sldId id="343"/>
            <p14:sldId id="365"/>
            <p14:sldId id="368"/>
            <p14:sldId id="364"/>
            <p14:sldId id="340"/>
            <p14:sldId id="341"/>
            <p14:sldId id="371"/>
            <p14:sldId id="342"/>
            <p14:sldId id="35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33CC33"/>
    <a:srgbClr val="FFFF00"/>
    <a:srgbClr val="3333FF"/>
    <a:srgbClr val="FF3300"/>
    <a:srgbClr val="CC00CC"/>
    <a:srgbClr val="FFCC00"/>
    <a:srgbClr val="FF99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 autoAdjust="0"/>
    <p:restoredTop sz="75032" autoAdjust="0"/>
  </p:normalViewPr>
  <p:slideViewPr>
    <p:cSldViewPr>
      <p:cViewPr>
        <p:scale>
          <a:sx n="81" d="100"/>
          <a:sy n="81" d="100"/>
        </p:scale>
        <p:origin x="-840" y="-1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tags" Target="tags/tag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CBF75D9-EC51-4AF6-915E-F281D91506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4A1F5473-D906-4572-8260-982638E388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912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  <a:endParaRPr lang="en-US" sz="1200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5473-D906-4572-8260-982638E3881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0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5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6</a:t>
            </a:fld>
            <a:endParaRPr 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7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8</a:t>
            </a:fld>
            <a:endParaRPr 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37D4DA-0E7E-4568-A454-4074090E32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E249C1-E3D7-4209-B746-9C7D118073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B14AC-469A-42FB-9D01-D55F409F97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F1C9E-1098-48D9-B6CC-80E94073E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3D09D2-EEC5-41E4-B373-D8D1440F0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56E8AD-E8C9-4997-A1DA-098C47DAFC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B6B59-D9A1-4602-B5BC-ED7CD45E12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0165FE-267F-410E-8BBB-1F2D75B80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AA43D5-BCCE-4C27-9FB6-667D69774F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506E33-31AA-4CF4-93C6-67AE5A6ADE3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9283D3-BDEC-4ADD-B33C-ABE117AC22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C9C46FB5-3DA0-47B8-845F-24758E8AE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19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9" Type="http://schemas.openxmlformats.org/officeDocument/2006/relationships/image" Target="../media/image24.png"/><Relationship Id="rId10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7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895600" y="1479551"/>
            <a:ext cx="6858000" cy="4987925"/>
          </a:xfrm>
        </p:spPr>
        <p:txBody>
          <a:bodyPr/>
          <a:lstStyle/>
          <a:p>
            <a:r>
              <a:rPr lang="en-US" sz="2400" dirty="0"/>
              <a:t>Homework </a:t>
            </a:r>
            <a:r>
              <a:rPr lang="en-US" sz="2400" dirty="0" smtClean="0"/>
              <a:t>8</a:t>
            </a:r>
            <a:endParaRPr lang="en-US" sz="2400" dirty="0"/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Due tonight </a:t>
            </a:r>
            <a:r>
              <a:rPr lang="en-US" sz="2000" dirty="0">
                <a:solidFill>
                  <a:srgbClr val="FF0000"/>
                </a:solidFill>
              </a:rPr>
              <a:t>at 11:59pm</a:t>
            </a:r>
          </a:p>
          <a:p>
            <a:r>
              <a:rPr lang="en-US" sz="2400" dirty="0"/>
              <a:t>Homework 9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Released soon, due Monday 4/14 at 11:59pm</a:t>
            </a:r>
          </a:p>
          <a:p>
            <a:pPr eaLnBrk="1" hangingPunct="1"/>
            <a:endParaRPr lang="en-US" sz="2400" dirty="0" smtClean="0"/>
          </a:p>
          <a:p>
            <a:pPr lvl="1"/>
            <a:endParaRPr lang="en-US" sz="2000" dirty="0" smtClean="0"/>
          </a:p>
          <a:p>
            <a:pPr lvl="1"/>
            <a:endParaRPr lang="en-US" sz="1600" dirty="0" smtClean="0"/>
          </a:p>
          <a:p>
            <a:pPr eaLnBrk="1" hangingPunct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851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Example: Decision Networks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851"/>
              </p:ext>
            </p:extLst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/>
                <a:gridCol w="609600"/>
                <a:gridCol w="914400"/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88011"/>
              </p:ext>
            </p:extLst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/>
                <a:gridCol w="1295400"/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79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2580" name="Text Box 84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1" name="Picture 9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800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83" name="Text Box 89"/>
          <p:cNvSpPr txBox="1">
            <a:spLocks noChangeArrowheads="1"/>
          </p:cNvSpPr>
          <p:nvPr/>
        </p:nvSpPr>
        <p:spPr bwMode="auto">
          <a:xfrm>
            <a:off x="457200" y="54102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take</a:t>
            </a:r>
          </a:p>
        </p:txBody>
      </p:sp>
      <p:pic>
        <p:nvPicPr>
          <p:cNvPr id="9273" name="Picture 9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895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4" name="Picture 10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9400"/>
            <a:ext cx="447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5" name="Picture 10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6096000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Decisions as Outcome Trees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3540390" y="4318009"/>
            <a:ext cx="1828800" cy="533400"/>
            <a:chOff x="4368" y="1728"/>
            <a:chExt cx="528" cy="336"/>
          </a:xfrm>
        </p:grpSpPr>
        <p:sp>
          <p:nvSpPr>
            <p:cNvPr id="23582" name="Freeform 6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U(t,s)</a:t>
              </a:r>
            </a:p>
          </p:txBody>
        </p:sp>
      </p:grpSp>
      <p:sp>
        <p:nvSpPr>
          <p:cNvPr id="23557" name="Oval 3"/>
          <p:cNvSpPr>
            <a:spLocks noChangeArrowheads="1"/>
          </p:cNvSpPr>
          <p:nvPr/>
        </p:nvSpPr>
        <p:spPr bwMode="auto">
          <a:xfrm>
            <a:off x="4835790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sp>
        <p:nvSpPr>
          <p:cNvPr id="23558" name="Oval 3"/>
          <p:cNvSpPr>
            <a:spLocks noChangeArrowheads="1"/>
          </p:cNvSpPr>
          <p:nvPr/>
        </p:nvSpPr>
        <p:spPr bwMode="auto">
          <a:xfrm>
            <a:off x="9557015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cxnSp>
        <p:nvCxnSpPr>
          <p:cNvPr id="12" name="Straight Arrow Connector 11"/>
          <p:cNvCxnSpPr>
            <a:stCxn id="18" idx="3"/>
            <a:endCxn id="23557" idx="0"/>
          </p:cNvCxnSpPr>
          <p:nvPr/>
        </p:nvCxnSpPr>
        <p:spPr>
          <a:xfrm rot="5400000">
            <a:off x="6227234" y="1404153"/>
            <a:ext cx="762000" cy="2322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3"/>
            <a:endCxn id="23558" idx="0"/>
          </p:cNvCxnSpPr>
          <p:nvPr/>
        </p:nvCxnSpPr>
        <p:spPr>
          <a:xfrm rot="16200000" flipH="1">
            <a:off x="8587847" y="1366052"/>
            <a:ext cx="762000" cy="2398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1" name="TextBox 15"/>
          <p:cNvSpPr txBox="1">
            <a:spLocks noChangeArrowheads="1"/>
          </p:cNvSpPr>
          <p:nvPr/>
        </p:nvSpPr>
        <p:spPr bwMode="auto">
          <a:xfrm rot="-1071566">
            <a:off x="5937515" y="2270134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take</a:t>
            </a:r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 rot="1093261">
            <a:off x="8756915" y="233045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leave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7197990" y="1727209"/>
            <a:ext cx="1143000" cy="4572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>
            <a:stCxn id="23557" idx="4"/>
          </p:cNvCxnSpPr>
          <p:nvPr/>
        </p:nvCxnSpPr>
        <p:spPr>
          <a:xfrm rot="5400000">
            <a:off x="45143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5" name="TextBox 19"/>
          <p:cNvSpPr txBox="1">
            <a:spLocks noChangeArrowheads="1"/>
          </p:cNvSpPr>
          <p:nvPr/>
        </p:nvSpPr>
        <p:spPr bwMode="auto">
          <a:xfrm rot="-2151216">
            <a:off x="4284928" y="3548072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grpSp>
        <p:nvGrpSpPr>
          <p:cNvPr id="23566" name="Group 21"/>
          <p:cNvGrpSpPr>
            <a:grpSpLocks/>
          </p:cNvGrpSpPr>
          <p:nvPr/>
        </p:nvGrpSpPr>
        <p:grpSpPr bwMode="auto">
          <a:xfrm>
            <a:off x="5521590" y="4318009"/>
            <a:ext cx="1828800" cy="533400"/>
            <a:chOff x="4368" y="1728"/>
            <a:chExt cx="528" cy="336"/>
          </a:xfrm>
        </p:grpSpPr>
        <p:sp>
          <p:nvSpPr>
            <p:cNvPr id="23580" name="Freeform 22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1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U(t,r)</a:t>
              </a:r>
            </a:p>
          </p:txBody>
        </p:sp>
      </p:grpSp>
      <p:cxnSp>
        <p:nvCxnSpPr>
          <p:cNvPr id="25" name="Straight Arrow Connector 24"/>
          <p:cNvCxnSpPr>
            <a:stCxn id="23557" idx="4"/>
          </p:cNvCxnSpPr>
          <p:nvPr/>
        </p:nvCxnSpPr>
        <p:spPr>
          <a:xfrm rot="16200000" flipH="1">
            <a:off x="55430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32"/>
          <p:cNvSpPr txBox="1">
            <a:spLocks noChangeArrowheads="1"/>
          </p:cNvSpPr>
          <p:nvPr/>
        </p:nvSpPr>
        <p:spPr bwMode="auto">
          <a:xfrm rot="2243371">
            <a:off x="58883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grpSp>
        <p:nvGrpSpPr>
          <p:cNvPr id="23569" name="Group 34"/>
          <p:cNvGrpSpPr>
            <a:grpSpLocks/>
          </p:cNvGrpSpPr>
          <p:nvPr/>
        </p:nvGrpSpPr>
        <p:grpSpPr bwMode="auto">
          <a:xfrm>
            <a:off x="8264790" y="4318009"/>
            <a:ext cx="1828800" cy="533400"/>
            <a:chOff x="4368" y="1728"/>
            <a:chExt cx="528" cy="336"/>
          </a:xfrm>
        </p:grpSpPr>
        <p:sp>
          <p:nvSpPr>
            <p:cNvPr id="23578" name="Freeform 35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9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U(l,s)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rot="5400000">
            <a:off x="92387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71" name="Group 38"/>
          <p:cNvGrpSpPr>
            <a:grpSpLocks/>
          </p:cNvGrpSpPr>
          <p:nvPr/>
        </p:nvGrpSpPr>
        <p:grpSpPr bwMode="auto">
          <a:xfrm>
            <a:off x="10245990" y="4318009"/>
            <a:ext cx="1828800" cy="533400"/>
            <a:chOff x="4368" y="1728"/>
            <a:chExt cx="528" cy="336"/>
          </a:xfrm>
        </p:grpSpPr>
        <p:sp>
          <p:nvSpPr>
            <p:cNvPr id="23576" name="Freeform 3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7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U(l,r)</a:t>
              </a: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rot="16200000" flipH="1">
            <a:off x="102674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3" name="TextBox 42"/>
          <p:cNvSpPr txBox="1">
            <a:spLocks noChangeArrowheads="1"/>
          </p:cNvSpPr>
          <p:nvPr/>
        </p:nvSpPr>
        <p:spPr bwMode="auto">
          <a:xfrm rot="2243371">
            <a:off x="106127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sp>
        <p:nvSpPr>
          <p:cNvPr id="23574" name="TextBox 43"/>
          <p:cNvSpPr txBox="1">
            <a:spLocks noChangeArrowheads="1"/>
          </p:cNvSpPr>
          <p:nvPr/>
        </p:nvSpPr>
        <p:spPr bwMode="auto">
          <a:xfrm rot="-2151216">
            <a:off x="9009328" y="353060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sp>
        <p:nvSpPr>
          <p:cNvPr id="23575" name="TextBox 31"/>
          <p:cNvSpPr txBox="1">
            <a:spLocks noChangeArrowheads="1"/>
          </p:cNvSpPr>
          <p:nvPr/>
        </p:nvSpPr>
        <p:spPr bwMode="auto">
          <a:xfrm>
            <a:off x="7426590" y="1814522"/>
            <a:ext cx="68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{b}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2420937" cy="3619500"/>
            <a:chOff x="9126537" y="1257300"/>
            <a:chExt cx="3124200" cy="4114800"/>
          </a:xfrm>
        </p:grpSpPr>
        <p:cxnSp>
          <p:nvCxnSpPr>
            <p:cNvPr id="31" name="AutoShape 3"/>
            <p:cNvCxnSpPr>
              <a:cxnSpLocks noChangeShapeType="1"/>
              <a:stCxn id="32" idx="4"/>
              <a:endCxn id="33" idx="0"/>
            </p:cNvCxnSpPr>
            <p:nvPr/>
          </p:nvCxnSpPr>
          <p:spPr bwMode="auto">
            <a:xfrm>
              <a:off x="9737725" y="3633788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9126537" y="30448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126537" y="4797425"/>
              <a:ext cx="1222375" cy="574675"/>
            </a:xfrm>
            <a:prstGeom prst="ellipse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  <a:p>
              <a:pPr algn="ctr" rtl="1"/>
              <a:r>
                <a:rPr lang="en-US">
                  <a:latin typeface="Calibri"/>
                  <a:cs typeface="Calibri"/>
                </a:rPr>
                <a:t>=bad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9202737" y="12573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35" name="Group 7"/>
            <p:cNvGrpSpPr>
              <a:grpSpLocks/>
            </p:cNvGrpSpPr>
            <p:nvPr/>
          </p:nvGrpSpPr>
          <p:grpSpPr bwMode="auto">
            <a:xfrm>
              <a:off x="11412537" y="2324100"/>
              <a:ext cx="838200" cy="533400"/>
              <a:chOff x="4368" y="1728"/>
              <a:chExt cx="528" cy="336"/>
            </a:xfrm>
          </p:grpSpPr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39" name="AutoShape 10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345737" y="1524000"/>
              <a:ext cx="1066800" cy="1111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1"/>
            <p:cNvCxnSpPr>
              <a:cxnSpLocks noChangeShapeType="1"/>
              <a:stCxn id="32" idx="6"/>
              <a:endCxn id="36" idx="1"/>
            </p:cNvCxnSpPr>
            <p:nvPr/>
          </p:nvCxnSpPr>
          <p:spPr bwMode="auto">
            <a:xfrm flipV="1">
              <a:off x="10363200" y="25908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21272"/>
            <a:ext cx="1828800" cy="12605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876800"/>
            <a:ext cx="1210033" cy="9143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876800"/>
            <a:ext cx="1133567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876800"/>
            <a:ext cx="1066800" cy="782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8768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61" grpId="0"/>
      <p:bldP spid="23562" grpId="0"/>
      <p:bldP spid="18" grpId="0" animBg="1"/>
      <p:bldP spid="23565" grpId="0"/>
      <p:bldP spid="23568" grpId="0"/>
      <p:bldP spid="23573" grpId="0"/>
      <p:bldP spid="23574" grpId="0"/>
      <p:bldP spid="235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Ghostbusters Decision Network</a:t>
            </a:r>
            <a:endParaRPr lang="en-US" dirty="0"/>
          </a:p>
        </p:txBody>
      </p:sp>
      <p:cxnSp>
        <p:nvCxnSpPr>
          <p:cNvPr id="6" name="AutoShape 3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1883308" y="3830461"/>
            <a:ext cx="18288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895600" y="3276600"/>
            <a:ext cx="1633016" cy="553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Ghost Location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430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 smtClean="0">
                <a:latin typeface="Calibri" pitchFamily="34" charset="0"/>
                <a:cs typeface="Calibri" pitchFamily="34" charset="0"/>
              </a:rPr>
              <a:t>Sensor (1,1)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200400" y="1752600"/>
            <a:ext cx="885709" cy="4691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Bust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5352817" y="2690989"/>
            <a:ext cx="649520" cy="469194"/>
            <a:chOff x="4368" y="1728"/>
            <a:chExt cx="528" cy="336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1" name="AutoShape 10"/>
          <p:cNvCxnSpPr>
            <a:cxnSpLocks noChangeShapeType="1"/>
            <a:stCxn id="9" idx="3"/>
          </p:cNvCxnSpPr>
          <p:nvPr/>
        </p:nvCxnSpPr>
        <p:spPr bwMode="auto">
          <a:xfrm>
            <a:off x="4086109" y="1987197"/>
            <a:ext cx="1324091" cy="90840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1"/>
          <p:cNvCxnSpPr>
            <a:cxnSpLocks noChangeShapeType="1"/>
            <a:stCxn id="7" idx="6"/>
          </p:cNvCxnSpPr>
          <p:nvPr/>
        </p:nvCxnSpPr>
        <p:spPr bwMode="auto">
          <a:xfrm flipV="1">
            <a:off x="4528616" y="2895600"/>
            <a:ext cx="881584" cy="6579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743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 smtClean="0">
                <a:latin typeface="Calibri" pitchFamily="34" charset="0"/>
                <a:cs typeface="Calibri" pitchFamily="34" charset="0"/>
              </a:rPr>
              <a:t>Sensor (1,2)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3434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 smtClean="0">
                <a:latin typeface="Calibri" pitchFamily="34" charset="0"/>
                <a:cs typeface="Calibri" pitchFamily="34" charset="0"/>
              </a:rPr>
              <a:t>Sensor (1,3)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8839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 smtClean="0">
                <a:latin typeface="Calibri" pitchFamily="34" charset="0"/>
                <a:cs typeface="Calibri" pitchFamily="34" charset="0"/>
              </a:rPr>
              <a:t>Sensor (1,n)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1143000" y="5105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 smtClean="0">
                <a:latin typeface="Calibri" pitchFamily="34" charset="0"/>
                <a:cs typeface="Calibri" pitchFamily="34" charset="0"/>
              </a:rPr>
              <a:t>Sensor (2,1)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43000" y="6248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 smtClean="0">
                <a:latin typeface="Calibri" pitchFamily="34" charset="0"/>
                <a:cs typeface="Calibri" pitchFamily="34" charset="0"/>
              </a:rPr>
              <a:t>Sensor (m,1)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8839200" y="61722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 smtClean="0">
                <a:latin typeface="Calibri" pitchFamily="34" charset="0"/>
                <a:cs typeface="Calibri" pitchFamily="34" charset="0"/>
              </a:rPr>
              <a:t>Sensor 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m,n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4" name="AutoShape 3"/>
          <p:cNvCxnSpPr>
            <a:cxnSpLocks noChangeShapeType="1"/>
            <a:stCxn id="7" idx="4"/>
            <a:endCxn id="28" idx="0"/>
          </p:cNvCxnSpPr>
          <p:nvPr/>
        </p:nvCxnSpPr>
        <p:spPr bwMode="auto">
          <a:xfrm flipH="1">
            <a:off x="3483508" y="3830461"/>
            <a:ext cx="228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"/>
          <p:cNvCxnSpPr>
            <a:cxnSpLocks noChangeShapeType="1"/>
            <a:stCxn id="7" idx="4"/>
            <a:endCxn id="29" idx="0"/>
          </p:cNvCxnSpPr>
          <p:nvPr/>
        </p:nvCxnSpPr>
        <p:spPr bwMode="auto">
          <a:xfrm>
            <a:off x="3712108" y="3830461"/>
            <a:ext cx="1371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3"/>
          <p:cNvCxnSpPr>
            <a:cxnSpLocks noChangeShapeType="1"/>
            <a:stCxn id="7" idx="4"/>
            <a:endCxn id="30" idx="0"/>
          </p:cNvCxnSpPr>
          <p:nvPr/>
        </p:nvCxnSpPr>
        <p:spPr bwMode="auto">
          <a:xfrm>
            <a:off x="3712108" y="3830461"/>
            <a:ext cx="58674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3"/>
          <p:cNvCxnSpPr>
            <a:cxnSpLocks noChangeShapeType="1"/>
            <a:stCxn id="7" idx="4"/>
            <a:endCxn id="31" idx="0"/>
          </p:cNvCxnSpPr>
          <p:nvPr/>
        </p:nvCxnSpPr>
        <p:spPr bwMode="auto">
          <a:xfrm flipH="1">
            <a:off x="1883308" y="3830461"/>
            <a:ext cx="1828800" cy="1274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3"/>
          <p:cNvCxnSpPr>
            <a:cxnSpLocks noChangeShapeType="1"/>
            <a:stCxn id="7" idx="4"/>
            <a:endCxn id="32" idx="0"/>
          </p:cNvCxnSpPr>
          <p:nvPr/>
        </p:nvCxnSpPr>
        <p:spPr bwMode="auto">
          <a:xfrm flipH="1">
            <a:off x="1883308" y="3830461"/>
            <a:ext cx="1828800" cy="2417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3"/>
          <p:cNvCxnSpPr>
            <a:cxnSpLocks noChangeShapeType="1"/>
            <a:stCxn id="7" idx="4"/>
            <a:endCxn id="33" idx="0"/>
          </p:cNvCxnSpPr>
          <p:nvPr/>
        </p:nvCxnSpPr>
        <p:spPr bwMode="auto">
          <a:xfrm>
            <a:off x="3712108" y="3830461"/>
            <a:ext cx="5867400" cy="23417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5181600" y="60198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alibri"/>
                <a:cs typeface="Calibri"/>
              </a:rPr>
              <a:t>…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34200" y="4343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alibri"/>
                <a:cs typeface="Calibri"/>
              </a:rPr>
              <a:t>…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 rot="16200000">
            <a:off x="9130242" y="5105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alibri"/>
                <a:cs typeface="Calibri"/>
              </a:rPr>
              <a:t>…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456129" y="5478072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alibri"/>
                <a:cs typeface="Calibri"/>
              </a:rPr>
              <a:t>…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915400" y="1143000"/>
            <a:ext cx="326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Demo: </a:t>
            </a:r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Ghostbusters with probability </a:t>
            </a:r>
            <a:endParaRPr lang="en-US"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04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2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Ghostbusters with Probability</a:t>
            </a:r>
            <a:endParaRPr lang="en-US" dirty="0"/>
          </a:p>
        </p:txBody>
      </p:sp>
      <p:pic>
        <p:nvPicPr>
          <p:cNvPr id="5" name="Ghostbusters--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706" y="1143000"/>
            <a:ext cx="8256588" cy="51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6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Information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29311"/>
            <a:ext cx="8885899" cy="5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8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85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smtClean="0">
                <a:latin typeface="Calibri"/>
                <a:ea typeface="ＭＳ Ｐゴシック" pitchFamily="34" charset="-128"/>
                <a:cs typeface="Calibri"/>
              </a:rPr>
              <a:t>Idea: compute value of acquiring evidence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Can be done directly from decision network</a:t>
            </a:r>
          </a:p>
          <a:p>
            <a:pPr>
              <a:lnSpc>
                <a:spcPct val="80000"/>
              </a:lnSpc>
            </a:pPr>
            <a:endParaRPr lang="en-US" sz="200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smtClean="0">
                <a:latin typeface="Calibri"/>
                <a:ea typeface="ＭＳ Ｐゴシック" pitchFamily="34" charset="-128"/>
                <a:cs typeface="Calibri"/>
              </a:rPr>
              <a:t>Example: buying oil drilling rights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Two blocks A and B, exactly one has oil, worth k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You can drill in one location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Prior probabilities 0.5 each, &amp; mutually exclusive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Drilling in either A or B has EU = k/2, MEU = k/2</a:t>
            </a:r>
          </a:p>
          <a:p>
            <a:pPr lvl="1">
              <a:lnSpc>
                <a:spcPct val="80000"/>
              </a:lnSpc>
            </a:pPr>
            <a:endParaRPr lang="en-US" sz="180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smtClean="0">
                <a:latin typeface="Calibri"/>
                <a:ea typeface="ＭＳ Ｐゴシック" pitchFamily="34" charset="-128"/>
                <a:cs typeface="Calibri"/>
              </a:rPr>
              <a:t>Question: what</a:t>
            </a:r>
            <a:r>
              <a:rPr lang="ja-JP" altLang="en-US" sz="200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smtClean="0">
                <a:latin typeface="Calibri"/>
                <a:ea typeface="ＭＳ Ｐゴシック" pitchFamily="34" charset="-128"/>
                <a:cs typeface="Calibri"/>
              </a:rPr>
              <a:t>s the </a:t>
            </a:r>
            <a:r>
              <a:rPr lang="en-US" altLang="ja-JP" sz="2000" smtClean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value of information</a:t>
            </a:r>
            <a:r>
              <a:rPr lang="en-US" altLang="ja-JP" sz="2000" smtClean="0">
                <a:latin typeface="Calibri"/>
                <a:ea typeface="ＭＳ Ｐゴシック" pitchFamily="34" charset="-128"/>
                <a:cs typeface="Calibri"/>
              </a:rPr>
              <a:t> of O?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Value of knowing which of A or B has oil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Value is expected gain in MEU from new info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Survey may say </a:t>
            </a:r>
            <a:r>
              <a:rPr lang="ja-JP" altLang="en-US" sz="180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 smtClean="0">
                <a:latin typeface="Calibri"/>
                <a:ea typeface="ＭＳ Ｐゴシック" pitchFamily="34" charset="-128"/>
                <a:cs typeface="Calibri"/>
              </a:rPr>
              <a:t>oil in a</a:t>
            </a:r>
            <a:r>
              <a:rPr lang="ja-JP" altLang="en-US" sz="180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 smtClean="0">
                <a:latin typeface="Calibri"/>
                <a:ea typeface="ＭＳ Ｐゴシック" pitchFamily="34" charset="-128"/>
                <a:cs typeface="Calibri"/>
              </a:rPr>
              <a:t> or </a:t>
            </a:r>
            <a:r>
              <a:rPr lang="ja-JP" altLang="en-US" sz="180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 smtClean="0">
                <a:latin typeface="Calibri"/>
                <a:ea typeface="ＭＳ Ｐゴシック" pitchFamily="34" charset="-128"/>
                <a:cs typeface="Calibri"/>
              </a:rPr>
              <a:t>oil in b,</a:t>
            </a:r>
            <a:r>
              <a:rPr lang="ja-JP" altLang="en-US" sz="180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 smtClean="0">
                <a:latin typeface="Calibri"/>
                <a:ea typeface="ＭＳ Ｐゴシック" pitchFamily="34" charset="-128"/>
                <a:cs typeface="Calibri"/>
              </a:rPr>
              <a:t> prob 0.5 each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If we know OilLoc, MEU is k (either way)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Gain in MEU from knowing OilLoc?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VPI(OilLoc) = k/2</a:t>
            </a:r>
          </a:p>
          <a:p>
            <a:pPr lvl="1">
              <a:lnSpc>
                <a:spcPct val="80000"/>
              </a:lnSpc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Fair price of information: k/2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smtClean="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543800" y="1752600"/>
            <a:ext cx="2514600" cy="1412875"/>
            <a:chOff x="6400800" y="2046288"/>
            <a:chExt cx="2514600" cy="1412875"/>
          </a:xfrm>
        </p:grpSpPr>
        <p:sp>
          <p:nvSpPr>
            <p:cNvPr id="24622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OilLoc</a:t>
              </a:r>
            </a:p>
          </p:txBody>
        </p:sp>
        <p:sp>
          <p:nvSpPr>
            <p:cNvPr id="24623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DrillLoc</a:t>
              </a:r>
            </a:p>
          </p:txBody>
        </p:sp>
        <p:grpSp>
          <p:nvGrpSpPr>
            <p:cNvPr id="24624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24627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628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24625" name="AutoShape 9"/>
            <p:cNvCxnSpPr>
              <a:cxnSpLocks noChangeShapeType="1"/>
              <a:stCxn id="24623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26" name="AutoShape 10"/>
            <p:cNvCxnSpPr>
              <a:cxnSpLocks noChangeShapeType="1"/>
              <a:stCxn id="24622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11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62143"/>
              </p:ext>
            </p:extLst>
          </p:nvPr>
        </p:nvGraphicFramePr>
        <p:xfrm>
          <a:off x="10363200" y="1524000"/>
          <a:ext cx="1295400" cy="1722438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533400"/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37667"/>
              </p:ext>
            </p:extLst>
          </p:nvPr>
        </p:nvGraphicFramePr>
        <p:xfrm>
          <a:off x="6553200" y="2454247"/>
          <a:ext cx="838200" cy="1050953"/>
        </p:xfrm>
        <a:graphic>
          <a:graphicData uri="http://schemas.openxmlformats.org/drawingml/2006/table">
            <a:tbl>
              <a:tblPr/>
              <a:tblGrid>
                <a:gridCol w="304800"/>
                <a:gridCol w="533400"/>
              </a:tblGrid>
              <a:tr h="380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VPI Example: Weather</a:t>
            </a:r>
          </a:p>
        </p:txBody>
      </p:sp>
      <p:cxnSp>
        <p:nvCxnSpPr>
          <p:cNvPr id="25602" name="AutoShape 3"/>
          <p:cNvCxnSpPr>
            <a:cxnSpLocks noChangeShapeType="1"/>
            <a:stCxn id="25603" idx="4"/>
            <a:endCxn id="25604" idx="0"/>
          </p:cNvCxnSpPr>
          <p:nvPr/>
        </p:nvCxnSpPr>
        <p:spPr bwMode="auto">
          <a:xfrm>
            <a:off x="7392988" y="2951163"/>
            <a:ext cx="0" cy="692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6781800" y="2362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67818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58000" y="1371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5606" name="Group 7"/>
          <p:cNvGrpSpPr>
            <a:grpSpLocks/>
          </p:cNvGrpSpPr>
          <p:nvPr/>
        </p:nvGrpSpPr>
        <p:grpSpPr bwMode="auto">
          <a:xfrm>
            <a:off x="9067800" y="1828800"/>
            <a:ext cx="838200" cy="533400"/>
            <a:chOff x="4368" y="1728"/>
            <a:chExt cx="528" cy="336"/>
          </a:xfrm>
        </p:grpSpPr>
        <p:sp>
          <p:nvSpPr>
            <p:cNvPr id="25662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663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5607" name="AutoShape 10"/>
          <p:cNvCxnSpPr>
            <a:cxnSpLocks noChangeShapeType="1"/>
            <a:stCxn id="25605" idx="3"/>
          </p:cNvCxnSpPr>
          <p:nvPr/>
        </p:nvCxnSpPr>
        <p:spPr bwMode="auto">
          <a:xfrm>
            <a:off x="8015288" y="1638300"/>
            <a:ext cx="1038225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8" name="AutoShape 11"/>
          <p:cNvCxnSpPr>
            <a:cxnSpLocks noChangeShapeType="1"/>
            <a:stCxn id="25603" idx="6"/>
          </p:cNvCxnSpPr>
          <p:nvPr/>
        </p:nvCxnSpPr>
        <p:spPr bwMode="auto">
          <a:xfrm flipV="1">
            <a:off x="8018463" y="2095500"/>
            <a:ext cx="1035050" cy="554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88907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25444"/>
              </p:ext>
            </p:extLst>
          </p:nvPr>
        </p:nvGraphicFramePr>
        <p:xfrm>
          <a:off x="10287000" y="1371600"/>
          <a:ext cx="1676400" cy="1600200"/>
        </p:xfrm>
        <a:graphic>
          <a:graphicData uri="http://schemas.openxmlformats.org/drawingml/2006/table">
            <a:tbl>
              <a:tblPr/>
              <a:tblGrid>
                <a:gridCol w="609600"/>
                <a:gridCol w="533400"/>
                <a:gridCol w="5334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908" name="Text Box 44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with no evidence</a:t>
            </a:r>
          </a:p>
        </p:txBody>
      </p:sp>
      <p:pic>
        <p:nvPicPr>
          <p:cNvPr id="1188909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0" name="Text Box 46"/>
          <p:cNvSpPr txBox="1">
            <a:spLocks noChangeArrowheads="1"/>
          </p:cNvSpPr>
          <p:nvPr/>
        </p:nvSpPr>
        <p:spPr bwMode="auto">
          <a:xfrm>
            <a:off x="457200" y="24384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if forecast is bad</a:t>
            </a:r>
          </a:p>
        </p:txBody>
      </p:sp>
      <p:pic>
        <p:nvPicPr>
          <p:cNvPr id="1188911" name="Picture 4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82913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2" name="Text Box 48"/>
          <p:cNvSpPr txBox="1">
            <a:spLocks noChangeArrowheads="1"/>
          </p:cNvSpPr>
          <p:nvPr/>
        </p:nvSpPr>
        <p:spPr bwMode="auto">
          <a:xfrm>
            <a:off x="457200" y="34290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MEU if forecast is good</a:t>
            </a:r>
          </a:p>
        </p:txBody>
      </p:sp>
      <p:pic>
        <p:nvPicPr>
          <p:cNvPr id="1188944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962400"/>
            <a:ext cx="4597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88935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910042"/>
              </p:ext>
            </p:extLst>
          </p:nvPr>
        </p:nvGraphicFramePr>
        <p:xfrm>
          <a:off x="1447800" y="4876800"/>
          <a:ext cx="1143000" cy="822450"/>
        </p:xfrm>
        <a:graphic>
          <a:graphicData uri="http://schemas.openxmlformats.org/drawingml/2006/table">
            <a:tbl>
              <a:tblPr/>
              <a:tblGrid>
                <a:gridCol w="571500"/>
                <a:gridCol w="571500"/>
              </a:tblGrid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P(F)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good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0.59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0.41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88936" name="AutoShape 72"/>
          <p:cNvSpPr>
            <a:spLocks noChangeArrowheads="1"/>
          </p:cNvSpPr>
          <p:nvPr/>
        </p:nvSpPr>
        <p:spPr bwMode="auto">
          <a:xfrm>
            <a:off x="2819400" y="5072063"/>
            <a:ext cx="381000" cy="381000"/>
          </a:xfrm>
          <a:prstGeom prst="rightArrow">
            <a:avLst>
              <a:gd name="adj1" fmla="val 50000"/>
              <a:gd name="adj2" fmla="val 47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5865813"/>
            <a:ext cx="6178550" cy="83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88938" name="Text Box 74"/>
          <p:cNvSpPr txBox="1">
            <a:spLocks noChangeArrowheads="1"/>
          </p:cNvSpPr>
          <p:nvPr/>
        </p:nvSpPr>
        <p:spPr bwMode="auto">
          <a:xfrm>
            <a:off x="457200" y="4281488"/>
            <a:ext cx="259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Forecast distribution</a:t>
            </a:r>
          </a:p>
        </p:txBody>
      </p:sp>
      <p:pic>
        <p:nvPicPr>
          <p:cNvPr id="32" name="Picture 3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29200"/>
            <a:ext cx="3048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435600"/>
            <a:ext cx="16764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086600" y="5410200"/>
            <a:ext cx="5334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atin typeface="Calibri"/>
              <a:cs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389465"/>
            <a:ext cx="3581399" cy="24685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820400" y="4648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08" grpId="0"/>
      <p:bldP spid="1188910" grpId="0"/>
      <p:bldP spid="1188912" grpId="0"/>
      <p:bldP spid="1188936" grpId="0" animBg="1"/>
      <p:bldP spid="11889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Value of Information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2296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Assume we have evidence E=e.  Value if we act now:</a:t>
            </a: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Assume we see that E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 = e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.  Value if we act then:</a:t>
            </a:r>
            <a:endParaRPr lang="en-US" altLang="ja-JP" sz="1800" baseline="-25000" dirty="0" smtClean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1800" dirty="0" smtClean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ja-JP" altLang="en-US" sz="1800" dirty="0" smtClean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 smtClean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 is a random variable whose value is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 smtClean="0">
                <a:solidFill>
                  <a:srgbClr val="A50021"/>
                </a:solidFill>
                <a:latin typeface="Calibri"/>
                <a:ea typeface="ＭＳ Ｐゴシック" pitchFamily="34" charset="-128"/>
                <a:cs typeface="Calibri"/>
              </a:rPr>
              <a:t>	unknown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, so we don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t know what e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 will be</a:t>
            </a:r>
          </a:p>
          <a:p>
            <a:pPr lvl="1">
              <a:lnSpc>
                <a:spcPct val="80000"/>
              </a:lnSpc>
            </a:pPr>
            <a:endParaRPr lang="en-US" sz="1400" dirty="0" smtClean="0">
              <a:solidFill>
                <a:srgbClr val="A5002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Expected value if E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 is revealed and then we act:</a:t>
            </a: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Value of information: how much MEU goes up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	by revealing E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 first then acting, over acting now: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9" name="Picture 6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6019800"/>
            <a:ext cx="4554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3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819400"/>
            <a:ext cx="49006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239000" y="1382713"/>
            <a:ext cx="2776538" cy="1425575"/>
            <a:chOff x="6248397" y="1383268"/>
            <a:chExt cx="2776657" cy="1424464"/>
          </a:xfrm>
        </p:grpSpPr>
        <p:sp>
          <p:nvSpPr>
            <p:cNvPr id="26713" name="TextBox 37"/>
            <p:cNvSpPr txBox="1">
              <a:spLocks noChangeArrowheads="1"/>
            </p:cNvSpPr>
            <p:nvPr/>
          </p:nvSpPr>
          <p:spPr bwMode="auto">
            <a:xfrm>
              <a:off x="6248397" y="2133600"/>
              <a:ext cx="11430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P(s | +e)</a:t>
              </a:r>
            </a:p>
          </p:txBody>
        </p:sp>
        <p:grpSp>
          <p:nvGrpSpPr>
            <p:cNvPr id="26714" name="Group 124"/>
            <p:cNvGrpSpPr>
              <a:grpSpLocks/>
            </p:cNvGrpSpPr>
            <p:nvPr/>
          </p:nvGrpSpPr>
          <p:grpSpPr bwMode="auto">
            <a:xfrm>
              <a:off x="6629400" y="1383268"/>
              <a:ext cx="2395654" cy="1424464"/>
              <a:chOff x="6629400" y="1383268"/>
              <a:chExt cx="2395654" cy="1424464"/>
            </a:xfrm>
          </p:grpSpPr>
          <p:grpSp>
            <p:nvGrpSpPr>
              <p:cNvPr id="26715" name="Group 7"/>
              <p:cNvGrpSpPr>
                <a:grpSpLocks/>
              </p:cNvGrpSpPr>
              <p:nvPr/>
            </p:nvGrpSpPr>
            <p:grpSpPr bwMode="auto">
              <a:xfrm>
                <a:off x="6934200" y="1600586"/>
                <a:ext cx="2090854" cy="1104256"/>
                <a:chOff x="228600" y="1677500"/>
                <a:chExt cx="8534400" cy="3148500"/>
              </a:xfrm>
            </p:grpSpPr>
            <p:grpSp>
              <p:nvGrpSpPr>
                <p:cNvPr id="26719" name="Group 5"/>
                <p:cNvGrpSpPr>
                  <a:grpSpLocks/>
                </p:cNvGrpSpPr>
                <p:nvPr/>
              </p:nvGrpSpPr>
              <p:grpSpPr bwMode="auto">
                <a:xfrm>
                  <a:off x="2286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8" name="Freeform 33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9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sp>
              <p:nvSpPr>
                <p:cNvPr id="26720" name="Oval 3"/>
                <p:cNvSpPr>
                  <a:spLocks noChangeArrowheads="1"/>
                </p:cNvSpPr>
                <p:nvPr/>
              </p:nvSpPr>
              <p:spPr bwMode="auto">
                <a:xfrm>
                  <a:off x="1524000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Calibri"/>
                    <a:cs typeface="Calibri"/>
                  </a:endParaRPr>
                </a:p>
              </p:txBody>
            </p:sp>
            <p:sp>
              <p:nvSpPr>
                <p:cNvPr id="26721" name="Oval 3"/>
                <p:cNvSpPr>
                  <a:spLocks noChangeArrowheads="1"/>
                </p:cNvSpPr>
                <p:nvPr/>
              </p:nvSpPr>
              <p:spPr bwMode="auto">
                <a:xfrm>
                  <a:off x="6245225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2" name="Straight Arrow Connector 11"/>
                <p:cNvCxnSpPr>
                  <a:stCxn id="16" idx="3"/>
                  <a:endCxn id="26720" idx="0"/>
                </p:cNvCxnSpPr>
                <p:nvPr/>
              </p:nvCxnSpPr>
              <p:spPr>
                <a:xfrm rot="5400000">
                  <a:off x="2914857" y="1353304"/>
                  <a:ext cx="764355" cy="23263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stCxn id="16" idx="3"/>
                  <a:endCxn id="26721" idx="0"/>
                </p:cNvCxnSpPr>
                <p:nvPr/>
              </p:nvCxnSpPr>
              <p:spPr>
                <a:xfrm rot="16200000" flipH="1">
                  <a:off x="5276855" y="1317665"/>
                  <a:ext cx="764355" cy="23976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Isosceles Triangle 15"/>
                <p:cNvSpPr/>
                <p:nvPr/>
              </p:nvSpPr>
              <p:spPr>
                <a:xfrm>
                  <a:off x="3883483" y="1677500"/>
                  <a:ext cx="1146980" cy="4568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500" dirty="0">
                    <a:solidFill>
                      <a:schemeClr val="tx1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26720" idx="4"/>
                </p:cNvCxnSpPr>
                <p:nvPr/>
              </p:nvCxnSpPr>
              <p:spPr>
                <a:xfrm rot="5400000">
                  <a:off x="1201242" y="3336459"/>
                  <a:ext cx="796016" cy="106921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6" name="Group 21"/>
                <p:cNvGrpSpPr>
                  <a:grpSpLocks/>
                </p:cNvGrpSpPr>
                <p:nvPr/>
              </p:nvGrpSpPr>
              <p:grpSpPr bwMode="auto">
                <a:xfrm>
                  <a:off x="22098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6" name="Freeform 31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>
                  <a:stCxn id="26720" idx="4"/>
                </p:cNvCxnSpPr>
                <p:nvPr/>
              </p:nvCxnSpPr>
              <p:spPr>
                <a:xfrm rot="16200000" flipH="1">
                  <a:off x="2231576" y="3375339"/>
                  <a:ext cx="796016" cy="9914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8" name="Group 34"/>
                <p:cNvGrpSpPr>
                  <a:grpSpLocks/>
                </p:cNvGrpSpPr>
                <p:nvPr/>
              </p:nvGrpSpPr>
              <p:grpSpPr bwMode="auto">
                <a:xfrm>
                  <a:off x="49530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4" name="Freeform 29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rot="5400000">
                  <a:off x="5925233" y="3336458"/>
                  <a:ext cx="796016" cy="10692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30" name="Group 38"/>
                <p:cNvGrpSpPr>
                  <a:grpSpLocks/>
                </p:cNvGrpSpPr>
                <p:nvPr/>
              </p:nvGrpSpPr>
              <p:grpSpPr bwMode="auto">
                <a:xfrm>
                  <a:off x="69342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2" name="Freeform 27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3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Calibri"/>
                      <a:cs typeface="Calibri"/>
                    </a:endParaRPr>
                  </a:p>
                </p:txBody>
              </p: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16200000" flipH="1">
                  <a:off x="6955571" y="3375340"/>
                  <a:ext cx="796016" cy="99145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16" name="TextBox 35"/>
              <p:cNvSpPr txBox="1">
                <a:spLocks noChangeArrowheads="1"/>
              </p:cNvSpPr>
              <p:nvPr/>
            </p:nvSpPr>
            <p:spPr bwMode="auto">
              <a:xfrm>
                <a:off x="7391447" y="1383268"/>
                <a:ext cx="609554" cy="36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{+e}</a:t>
                </a:r>
              </a:p>
            </p:txBody>
          </p:sp>
          <p:sp>
            <p:nvSpPr>
              <p:cNvPr id="26717" name="TextBox 36"/>
              <p:cNvSpPr txBox="1">
                <a:spLocks noChangeArrowheads="1"/>
              </p:cNvSpPr>
              <p:nvPr/>
            </p:nvSpPr>
            <p:spPr bwMode="auto">
              <a:xfrm>
                <a:off x="7162800" y="161186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a</a:t>
                </a:r>
              </a:p>
            </p:txBody>
          </p:sp>
          <p:sp>
            <p:nvSpPr>
              <p:cNvPr id="26718" name="TextBox 38"/>
              <p:cNvSpPr txBox="1">
                <a:spLocks noChangeArrowheads="1"/>
              </p:cNvSpPr>
              <p:nvPr/>
            </p:nvSpPr>
            <p:spPr bwMode="auto">
              <a:xfrm>
                <a:off x="6629400" y="24384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781800" y="2895600"/>
            <a:ext cx="3233738" cy="1412875"/>
            <a:chOff x="5791191" y="2895600"/>
            <a:chExt cx="3233863" cy="1412796"/>
          </a:xfrm>
        </p:grpSpPr>
        <p:grpSp>
          <p:nvGrpSpPr>
            <p:cNvPr id="26687" name="Group 39"/>
            <p:cNvGrpSpPr>
              <a:grpSpLocks/>
            </p:cNvGrpSpPr>
            <p:nvPr/>
          </p:nvGrpSpPr>
          <p:grpSpPr bwMode="auto">
            <a:xfrm>
              <a:off x="6934200" y="3113076"/>
              <a:ext cx="2090854" cy="1104097"/>
              <a:chOff x="228600" y="1677951"/>
              <a:chExt cx="8534400" cy="3148049"/>
            </a:xfrm>
          </p:grpSpPr>
          <p:grpSp>
            <p:nvGrpSpPr>
              <p:cNvPr id="26692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11" name="Freeform 5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93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94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44" name="Straight Arrow Connector 43"/>
              <p:cNvCxnSpPr>
                <a:stCxn id="46" idx="3"/>
                <a:endCxn id="26693" idx="0"/>
              </p:cNvCxnSpPr>
              <p:nvPr/>
            </p:nvCxnSpPr>
            <p:spPr>
              <a:xfrm rot="5400000">
                <a:off x="2916868" y="1352102"/>
                <a:ext cx="760384" cy="2326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6" idx="3"/>
                <a:endCxn id="26694" idx="0"/>
              </p:cNvCxnSpPr>
              <p:nvPr/>
            </p:nvCxnSpPr>
            <p:spPr>
              <a:xfrm rot="16200000" flipH="1">
                <a:off x="5278855" y="1316462"/>
                <a:ext cx="760384" cy="23976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3883504" y="1677951"/>
                <a:ext cx="1146975" cy="4571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47" name="Straight Arrow Connector 46"/>
              <p:cNvCxnSpPr>
                <a:stCxn id="26693" idx="4"/>
              </p:cNvCxnSpPr>
              <p:nvPr/>
            </p:nvCxnSpPr>
            <p:spPr>
              <a:xfrm rot="5400000">
                <a:off x="1200985" y="3333974"/>
                <a:ext cx="796593" cy="10692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99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9" name="Freeform 5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49" name="Straight Arrow Connector 48"/>
              <p:cNvCxnSpPr>
                <a:stCxn id="26693" idx="4"/>
              </p:cNvCxnSpPr>
              <p:nvPr/>
            </p:nvCxnSpPr>
            <p:spPr>
              <a:xfrm rot="16200000" flipH="1">
                <a:off x="2231314" y="3372854"/>
                <a:ext cx="796593" cy="9914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1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7" name="Freeform 5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0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924955" y="3333974"/>
                <a:ext cx="796593" cy="10692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3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5" name="Freeform 5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70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6955289" y="3372855"/>
                <a:ext cx="796593" cy="991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88" name="TextBox 61"/>
            <p:cNvSpPr txBox="1">
              <a:spLocks noChangeArrowheads="1"/>
            </p:cNvSpPr>
            <p:nvPr/>
          </p:nvSpPr>
          <p:spPr bwMode="auto">
            <a:xfrm>
              <a:off x="6858108" y="2895600"/>
              <a:ext cx="1219171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{+e, 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latin typeface="Calibri"/>
                  <a:cs typeface="Calibri"/>
                </a:rPr>
                <a:t>}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89" name="TextBox 62"/>
            <p:cNvSpPr txBox="1">
              <a:spLocks noChangeArrowheads="1"/>
            </p:cNvSpPr>
            <p:nvPr/>
          </p:nvSpPr>
          <p:spPr bwMode="auto">
            <a:xfrm>
              <a:off x="7162800" y="31242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6690" name="TextBox 63"/>
            <p:cNvSpPr txBox="1">
              <a:spLocks noChangeArrowheads="1"/>
            </p:cNvSpPr>
            <p:nvPr/>
          </p:nvSpPr>
          <p:spPr bwMode="auto">
            <a:xfrm>
              <a:off x="5791191" y="3645932"/>
              <a:ext cx="1752609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P(s | +e, 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latin typeface="Calibri"/>
                  <a:cs typeface="Calibri"/>
                </a:rPr>
                <a:t>)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91" name="TextBox 64"/>
            <p:cNvSpPr txBox="1">
              <a:spLocks noChangeArrowheads="1"/>
            </p:cNvSpPr>
            <p:nvPr/>
          </p:nvSpPr>
          <p:spPr bwMode="auto">
            <a:xfrm>
              <a:off x="6629400" y="3939064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pic>
        <p:nvPicPr>
          <p:cNvPr id="67" name="Picture 6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08513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26"/>
          <p:cNvGrpSpPr>
            <a:grpSpLocks/>
          </p:cNvGrpSpPr>
          <p:nvPr/>
        </p:nvGrpSpPr>
        <p:grpSpPr bwMode="auto">
          <a:xfrm>
            <a:off x="7315200" y="4430714"/>
            <a:ext cx="2743200" cy="1556364"/>
            <a:chOff x="6324600" y="4431268"/>
            <a:chExt cx="2743200" cy="1556257"/>
          </a:xfrm>
        </p:grpSpPr>
        <p:grpSp>
          <p:nvGrpSpPr>
            <p:cNvPr id="26637" name="Group 69"/>
            <p:cNvGrpSpPr>
              <a:grpSpLocks/>
            </p:cNvGrpSpPr>
            <p:nvPr/>
          </p:nvGrpSpPr>
          <p:grpSpPr bwMode="auto">
            <a:xfrm>
              <a:off x="66294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66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5" name="Freeform 8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67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68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74" name="Straight Arrow Connector 73"/>
              <p:cNvCxnSpPr>
                <a:stCxn id="76" idx="3"/>
                <a:endCxn id="26667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6" idx="3"/>
                <a:endCxn id="26668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77" name="Straight Arrow Connector 76"/>
              <p:cNvCxnSpPr>
                <a:stCxn id="26667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3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3" name="Freeform 8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79" name="Straight Arrow Connector 78"/>
              <p:cNvCxnSpPr>
                <a:stCxn id="26667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5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1" name="Freeform 8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7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79" name="Freeform 8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8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91"/>
            <p:cNvGrpSpPr>
              <a:grpSpLocks/>
            </p:cNvGrpSpPr>
            <p:nvPr/>
          </p:nvGrpSpPr>
          <p:grpSpPr bwMode="auto">
            <a:xfrm>
              <a:off x="79248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45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4" name="Freeform 111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26646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sp>
            <p:nvSpPr>
              <p:cNvPr id="26647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Calibri"/>
                  <a:cs typeface="Calibri"/>
                </a:endParaRPr>
              </a:p>
            </p:txBody>
          </p:sp>
          <p:cxnSp>
            <p:nvCxnSpPr>
              <p:cNvPr id="96" name="Straight Arrow Connector 95"/>
              <p:cNvCxnSpPr>
                <a:stCxn id="98" idx="3"/>
                <a:endCxn id="26646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8" idx="3"/>
                <a:endCxn id="26647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99" name="Straight Arrow Connector 98"/>
              <p:cNvCxnSpPr>
                <a:stCxn id="26646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2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2" name="Freeform 10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1" name="Straight Arrow Connector 100"/>
              <p:cNvCxnSpPr>
                <a:stCxn id="26646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4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0" name="Freeform 10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58" name="Freeform 10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266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Calibri"/>
                    <a:cs typeface="Calibri"/>
                  </a:endParaRPr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9" name="Oval 3"/>
            <p:cNvSpPr>
              <a:spLocks noChangeArrowheads="1"/>
            </p:cNvSpPr>
            <p:nvPr/>
          </p:nvSpPr>
          <p:spPr bwMode="auto">
            <a:xfrm>
              <a:off x="7620000" y="4800600"/>
              <a:ext cx="299471" cy="2015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00">
                <a:latin typeface="Calibri"/>
                <a:cs typeface="Calibri"/>
              </a:endParaRPr>
            </a:p>
          </p:txBody>
        </p:sp>
        <p:cxnSp>
          <p:nvCxnSpPr>
            <p:cNvPr id="115" name="Straight Arrow Connector 114"/>
            <p:cNvCxnSpPr>
              <a:stCxn id="26639" idx="4"/>
            </p:cNvCxnSpPr>
            <p:nvPr/>
          </p:nvCxnSpPr>
          <p:spPr>
            <a:xfrm rot="5400000">
              <a:off x="7330292" y="4868574"/>
              <a:ext cx="304779" cy="57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6639" idx="4"/>
            </p:cNvCxnSpPr>
            <p:nvPr/>
          </p:nvCxnSpPr>
          <p:spPr>
            <a:xfrm rot="16200000" flipH="1">
              <a:off x="7977992" y="4793961"/>
              <a:ext cx="304779" cy="722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20"/>
            <p:cNvSpPr txBox="1">
              <a:spLocks noChangeArrowheads="1"/>
            </p:cNvSpPr>
            <p:nvPr/>
          </p:nvSpPr>
          <p:spPr bwMode="auto">
            <a:xfrm>
              <a:off x="7391400" y="4431268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/>
                  <a:cs typeface="Calibri"/>
                </a:rPr>
                <a:t>{+e}</a:t>
              </a:r>
            </a:p>
          </p:txBody>
        </p:sp>
        <p:sp>
          <p:nvSpPr>
            <p:cNvPr id="26643" name="TextBox 121"/>
            <p:cNvSpPr txBox="1">
              <a:spLocks noChangeArrowheads="1"/>
            </p:cNvSpPr>
            <p:nvPr/>
          </p:nvSpPr>
          <p:spPr bwMode="auto">
            <a:xfrm>
              <a:off x="6324600" y="4736577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/>
                  <a:cs typeface="Calibri"/>
                </a:rPr>
                <a:t>P(</a:t>
              </a:r>
              <a:r>
                <a:rPr 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 dirty="0">
                  <a:solidFill>
                    <a:srgbClr val="FF0000"/>
                  </a:solidFill>
                  <a:latin typeface="Calibri"/>
                  <a:cs typeface="Calibri"/>
                </a:rPr>
                <a:t> </a:t>
              </a:r>
              <a:r>
                <a:rPr lang="en-US" altLang="ja-JP" sz="1800" dirty="0">
                  <a:latin typeface="Calibri"/>
                  <a:cs typeface="Calibri"/>
                </a:rPr>
                <a:t>| +e)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26644" name="TextBox 123"/>
            <p:cNvSpPr txBox="1">
              <a:spLocks noChangeArrowheads="1"/>
            </p:cNvSpPr>
            <p:nvPr/>
          </p:nvSpPr>
          <p:spPr bwMode="auto">
            <a:xfrm>
              <a:off x="6400800" y="5029714"/>
              <a:ext cx="1143000" cy="307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400" dirty="0">
                  <a:latin typeface="Calibri"/>
                  <a:cs typeface="Calibri"/>
                </a:rPr>
                <a:t>{+e, +</a:t>
              </a:r>
              <a:r>
                <a:rPr lang="en-US" sz="1400" dirty="0">
                  <a:solidFill>
                    <a:srgbClr val="FF0000"/>
                  </a:solidFill>
                  <a:latin typeface="Calibri"/>
                  <a:cs typeface="Calibri"/>
                </a:rPr>
                <a:t>e</a:t>
              </a:r>
              <a:r>
                <a:rPr lang="ja-JP" altLang="en-US" sz="1400" dirty="0">
                  <a:solidFill>
                    <a:srgbClr val="FF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400" dirty="0">
                  <a:latin typeface="Calibri"/>
                  <a:cs typeface="Calibri"/>
                </a:rPr>
                <a:t>}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sp>
        <p:nvSpPr>
          <p:cNvPr id="114" name="TextBox 121"/>
          <p:cNvSpPr txBox="1">
            <a:spLocks noChangeArrowheads="1"/>
          </p:cNvSpPr>
          <p:nvPr/>
        </p:nvSpPr>
        <p:spPr bwMode="auto">
          <a:xfrm>
            <a:off x="8915400" y="48117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P(</a:t>
            </a: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-e</a:t>
            </a:r>
            <a:r>
              <a:rPr lang="ja-JP" altLang="en-US" sz="1800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lang="en-US" altLang="ja-JP"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altLang="ja-JP" sz="1800" dirty="0">
                <a:latin typeface="Calibri"/>
                <a:cs typeface="Calibri"/>
              </a:rPr>
              <a:t>| +e)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6" name="TextBox 123"/>
          <p:cNvSpPr txBox="1">
            <a:spLocks noChangeArrowheads="1"/>
          </p:cNvSpPr>
          <p:nvPr/>
        </p:nvSpPr>
        <p:spPr bwMode="auto">
          <a:xfrm>
            <a:off x="9296400" y="5029200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Calibri"/>
                <a:cs typeface="Calibri"/>
              </a:rPr>
              <a:t>{+e, </a:t>
            </a:r>
            <a:r>
              <a:rPr lang="en-US" sz="1400" dirty="0" smtClean="0">
                <a:solidFill>
                  <a:srgbClr val="FF0000"/>
                </a:solidFill>
                <a:latin typeface="Calibri"/>
                <a:cs typeface="Calibri"/>
              </a:rPr>
              <a:t>-e</a:t>
            </a:r>
            <a:r>
              <a:rPr lang="ja-JP" altLang="en-US" sz="1400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lang="en-US" altLang="ja-JP" sz="1400" dirty="0">
                <a:latin typeface="Calibri"/>
                <a:cs typeface="Calibri"/>
              </a:rPr>
              <a:t>}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7696200" y="5181600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>
                <a:latin typeface="Calibri"/>
                <a:cs typeface="Calibri"/>
              </a:rPr>
              <a:t>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VPI Properties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6781800" cy="503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Nonnegative</a:t>
            </a: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 smtClean="0">
                <a:ea typeface="ＭＳ Ｐゴシック" pitchFamily="34" charset="-128"/>
              </a:rPr>
              <a:t>Nonadditive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 smtClean="0">
                <a:ea typeface="ＭＳ Ｐゴシック" pitchFamily="34" charset="-128"/>
              </a:rPr>
              <a:t>(think of observing </a:t>
            </a:r>
            <a:r>
              <a:rPr lang="en-US" sz="2400" dirty="0" err="1" smtClean="0">
                <a:latin typeface="Calibri"/>
                <a:ea typeface="ＭＳ Ｐゴシック" pitchFamily="34" charset="-128"/>
              </a:rPr>
              <a:t>E</a:t>
            </a:r>
            <a:r>
              <a:rPr lang="en-US" sz="2400" baseline="-25000" dirty="0" err="1" smtClean="0">
                <a:latin typeface="Calibri"/>
                <a:ea typeface="ＭＳ Ｐゴシック" pitchFamily="34" charset="-128"/>
              </a:rPr>
              <a:t>j</a:t>
            </a:r>
            <a:r>
              <a:rPr lang="en-US" sz="2400" dirty="0" smtClean="0">
                <a:ea typeface="ＭＳ Ｐゴシック" pitchFamily="34" charset="-128"/>
              </a:rPr>
              <a:t> twice)</a:t>
            </a: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Order-independent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05475"/>
            <a:ext cx="68722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953000"/>
            <a:ext cx="2438400" cy="1625600"/>
          </a:xfrm>
          <a:prstGeom prst="rect">
            <a:avLst/>
          </a:prstGeom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56088"/>
            <a:ext cx="6302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5600"/>
            <a:ext cx="2397201" cy="1703275"/>
          </a:xfrm>
          <a:prstGeom prst="rect">
            <a:avLst/>
          </a:prstGeom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33829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71600"/>
            <a:ext cx="4114800" cy="12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Quick VPI Questions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638800" cy="5029200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The soup of the day is either clam chowder or split pea, but you </a:t>
            </a:r>
            <a:r>
              <a:rPr lang="en-US" sz="2400" dirty="0" err="1" smtClean="0">
                <a:ea typeface="ＭＳ Ｐゴシック" pitchFamily="34" charset="-128"/>
              </a:rPr>
              <a:t>wouldn</a:t>
            </a:r>
            <a:r>
              <a:rPr lang="ja-JP" altLang="en-US" sz="2400" dirty="0" smtClean="0">
                <a:ea typeface="ＭＳ Ｐゴシック" pitchFamily="34" charset="-128"/>
              </a:rPr>
              <a:t>’</a:t>
            </a:r>
            <a:r>
              <a:rPr lang="en-US" altLang="ja-JP" sz="2400" dirty="0" smtClean="0">
                <a:ea typeface="ＭＳ Ｐゴシック" pitchFamily="34" charset="-128"/>
              </a:rPr>
              <a:t>t order either one.  What</a:t>
            </a:r>
            <a:r>
              <a:rPr lang="ja-JP" altLang="en-US" sz="2400" dirty="0" smtClean="0">
                <a:ea typeface="ＭＳ Ｐゴシック" pitchFamily="34" charset="-128"/>
              </a:rPr>
              <a:t>’</a:t>
            </a:r>
            <a:r>
              <a:rPr lang="en-US" altLang="ja-JP" sz="2400" dirty="0" smtClean="0">
                <a:ea typeface="ＭＳ Ｐゴシック" pitchFamily="34" charset="-128"/>
              </a:rPr>
              <a:t>s the value of knowing which it is?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There are two kinds of plastic forks at a picnic.  One kind is slightly sturdier.  What</a:t>
            </a:r>
            <a:r>
              <a:rPr lang="ja-JP" altLang="en-US" sz="2400" dirty="0" smtClean="0">
                <a:ea typeface="ＭＳ Ｐゴシック" pitchFamily="34" charset="-128"/>
              </a:rPr>
              <a:t>’</a:t>
            </a:r>
            <a:r>
              <a:rPr lang="en-US" altLang="ja-JP" sz="2400" dirty="0" smtClean="0">
                <a:ea typeface="ＭＳ Ｐゴシック" pitchFamily="34" charset="-128"/>
              </a:rPr>
              <a:t>s the value of knowing which?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You</a:t>
            </a:r>
            <a:r>
              <a:rPr lang="ja-JP" altLang="en-US" sz="2400" dirty="0" smtClean="0">
                <a:ea typeface="ＭＳ Ｐゴシック" pitchFamily="34" charset="-128"/>
              </a:rPr>
              <a:t>’</a:t>
            </a:r>
            <a:r>
              <a:rPr lang="en-US" altLang="ja-JP" sz="2400" dirty="0" smtClean="0">
                <a:ea typeface="ＭＳ Ｐゴシック" pitchFamily="34" charset="-128"/>
              </a:rPr>
              <a:t>re playing the lottery.  The prize will be $0 or $100.  You can play any number between 1 and 100 (chance of winning is 1%).  What is the value of knowing the winning number?</a:t>
            </a: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219200"/>
            <a:ext cx="267475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24200"/>
            <a:ext cx="2237802" cy="182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029200"/>
            <a:ext cx="2438399" cy="1393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7441387" cy="4952999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Decision Networks and Value of Perfect Information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5334000" y="5462830"/>
            <a:ext cx="7467600" cy="86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Instructors: Dan Klein and </a:t>
            </a:r>
            <a:r>
              <a:rPr lang="en-US" sz="2000" dirty="0" smtClean="0">
                <a:latin typeface="Calibri"/>
                <a:cs typeface="Calibri"/>
              </a:rPr>
              <a:t>Pieter Abbeel</a:t>
            </a:r>
          </a:p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University of California, </a:t>
            </a:r>
            <a:r>
              <a:rPr lang="en-US" sz="2000" dirty="0" smtClean="0">
                <a:latin typeface="Calibri"/>
                <a:cs typeface="Calibri"/>
              </a:rPr>
              <a:t>Berkeley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</a:t>
            </a:r>
            <a:r>
              <a:rPr lang="en-US" sz="1400" dirty="0" smtClean="0">
                <a:latin typeface="Calibri"/>
                <a:cs typeface="Calibri"/>
              </a:rPr>
              <a:t>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41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Value of Imperfect Information?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676400"/>
            <a:ext cx="5080000" cy="4576764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No such thing</a:t>
            </a:r>
          </a:p>
          <a:p>
            <a:pPr lvl="4"/>
            <a:endParaRPr lang="en-US" sz="12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Information corresponds to the observation of a node in the decision network</a:t>
            </a:r>
          </a:p>
          <a:p>
            <a:pPr lvl="5"/>
            <a:endParaRPr lang="en-US" sz="12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If data is “noisy” that just means we don’t observe the original variable, but another variable which is a noisy version of the original one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6027517" cy="30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VPI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689600" cy="3860799"/>
          </a:xfrm>
        </p:spPr>
        <p:txBody>
          <a:bodyPr/>
          <a:lstStyle/>
          <a:p>
            <a:r>
              <a:rPr lang="en-US" sz="2400" dirty="0" smtClean="0"/>
              <a:t>VPI(</a:t>
            </a:r>
            <a:r>
              <a:rPr lang="en-US" sz="2400" dirty="0" err="1" smtClean="0"/>
              <a:t>OilLoc</a:t>
            </a:r>
            <a:r>
              <a:rPr lang="en-US" sz="2400" dirty="0" smtClean="0"/>
              <a:t>) ?</a:t>
            </a:r>
          </a:p>
          <a:p>
            <a:endParaRPr lang="en-US" sz="2400" dirty="0"/>
          </a:p>
          <a:p>
            <a:r>
              <a:rPr lang="en-US" sz="2400" dirty="0" smtClean="0"/>
              <a:t>VPI(</a:t>
            </a:r>
            <a:r>
              <a:rPr lang="en-US" sz="2400" dirty="0" err="1" smtClean="0"/>
              <a:t>ScoutingReport</a:t>
            </a:r>
            <a:r>
              <a:rPr lang="en-US" sz="2400" dirty="0" smtClean="0"/>
              <a:t>) ?</a:t>
            </a:r>
          </a:p>
          <a:p>
            <a:endParaRPr lang="en-US" sz="2400" dirty="0"/>
          </a:p>
          <a:p>
            <a:r>
              <a:rPr lang="en-US" sz="2400" dirty="0" smtClean="0"/>
              <a:t>VPI(Scout) ?</a:t>
            </a:r>
          </a:p>
          <a:p>
            <a:endParaRPr lang="en-US" sz="2400" dirty="0"/>
          </a:p>
          <a:p>
            <a:r>
              <a:rPr lang="en-US" sz="2400" dirty="0" smtClean="0"/>
              <a:t>VPI(Scout | </a:t>
            </a:r>
            <a:r>
              <a:rPr lang="en-US" sz="2400" dirty="0" err="1" smtClean="0"/>
              <a:t>ScoutingReport</a:t>
            </a:r>
            <a:r>
              <a:rPr lang="en-US" sz="2400" dirty="0" smtClean="0"/>
              <a:t>) ?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Generally: </a:t>
            </a:r>
            <a:endParaRPr lang="en-US" sz="2400" dirty="0"/>
          </a:p>
          <a:p>
            <a:pPr marL="457176" lvl="1" indent="0">
              <a:buNone/>
            </a:pPr>
            <a:r>
              <a:rPr lang="en-US" sz="2000" dirty="0" smtClean="0"/>
              <a:t>If          Parents(U)        Z   |   </a:t>
            </a:r>
            <a:r>
              <a:rPr lang="en-US" sz="2000" dirty="0" err="1" smtClean="0"/>
              <a:t>CurrentEvidence</a:t>
            </a:r>
            <a:endParaRPr lang="en-US" sz="2000" dirty="0" smtClean="0"/>
          </a:p>
          <a:p>
            <a:pPr marL="457176" lvl="1" indent="0">
              <a:buNone/>
            </a:pPr>
            <a:r>
              <a:rPr lang="en-US" sz="2000" dirty="0" smtClean="0"/>
              <a:t>Then    VPI( Z | </a:t>
            </a:r>
            <a:r>
              <a:rPr lang="en-US" sz="2000" dirty="0" err="1" smtClean="0"/>
              <a:t>CurrentEvidence</a:t>
            </a:r>
            <a:r>
              <a:rPr lang="en-US" sz="2000" dirty="0" smtClean="0"/>
              <a:t>) = 0 </a:t>
            </a:r>
            <a:endParaRPr lang="en-US" sz="2000" dirty="0"/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705600" y="1371600"/>
            <a:ext cx="2514600" cy="1412875"/>
            <a:chOff x="6400800" y="2046288"/>
            <a:chExt cx="2514600" cy="141287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OilLoc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DrillLoc</a:t>
              </a: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9" name="AutoShape 9"/>
            <p:cNvCxnSpPr>
              <a:cxnSpLocks noChangeShapeType="1"/>
              <a:stCxn id="7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10"/>
            <p:cNvCxnSpPr>
              <a:cxnSpLocks noChangeShapeType="1"/>
              <a:stCxn id="6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6172200" y="3352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Scouting</a:t>
            </a:r>
          </a:p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Report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10200" y="2209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Scout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6" name="AutoShape 10"/>
          <p:cNvCxnSpPr>
            <a:cxnSpLocks noChangeShapeType="1"/>
            <a:stCxn id="6" idx="4"/>
            <a:endCxn id="14" idx="0"/>
          </p:cNvCxnSpPr>
          <p:nvPr/>
        </p:nvCxnSpPr>
        <p:spPr bwMode="auto">
          <a:xfrm flipH="1">
            <a:off x="6629400" y="2784475"/>
            <a:ext cx="6858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0"/>
          <p:cNvCxnSpPr>
            <a:cxnSpLocks noChangeShapeType="1"/>
            <a:stCxn id="15" idx="4"/>
            <a:endCxn id="14" idx="0"/>
          </p:cNvCxnSpPr>
          <p:nvPr/>
        </p:nvCxnSpPr>
        <p:spPr bwMode="auto">
          <a:xfrm>
            <a:off x="5867400" y="2784475"/>
            <a:ext cx="7620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27"/>
          <p:cNvCxnSpPr/>
          <p:nvPr/>
        </p:nvCxnSpPr>
        <p:spPr>
          <a:xfrm>
            <a:off x="29718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480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60364" y="60960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POMDPs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199"/>
            <a:ext cx="9571699" cy="5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POMDPs</a:t>
            </a:r>
          </a:p>
        </p:txBody>
      </p:sp>
      <p:sp>
        <p:nvSpPr>
          <p:cNvPr id="144486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524000"/>
            <a:ext cx="7239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MDPs have: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States 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Actions 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Transition function P(s</a:t>
            </a:r>
            <a:r>
              <a:rPr lang="ja-JP" altLang="en-US" sz="20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altLang="ja-JP" sz="2000" dirty="0" err="1" smtClean="0">
                <a:latin typeface="Calibri"/>
                <a:ea typeface="ＭＳ Ｐゴシック" pitchFamily="34" charset="-128"/>
                <a:cs typeface="Calibri"/>
              </a:rPr>
              <a:t>s,a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) (or T(</a:t>
            </a:r>
            <a:r>
              <a:rPr lang="en-US" altLang="ja-JP" sz="2000" dirty="0" err="1" smtClean="0"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ja-JP" altLang="en-US" sz="20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))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Rewards R(</a:t>
            </a:r>
            <a:r>
              <a:rPr lang="en-US" sz="2000" dirty="0" err="1" smtClean="0"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ja-JP" altLang="en-US" sz="20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 smtClean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POMDPs add: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Observations 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Observation function P(</a:t>
            </a:r>
            <a:r>
              <a:rPr lang="en-US" sz="2000" dirty="0" err="1" smtClean="0">
                <a:latin typeface="Calibri"/>
                <a:ea typeface="ＭＳ Ｐゴシック" pitchFamily="34" charset="-128"/>
                <a:cs typeface="Calibri"/>
              </a:rPr>
              <a:t>o|s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) (or O(</a:t>
            </a:r>
            <a:r>
              <a:rPr lang="en-US" sz="2000" dirty="0" err="1" smtClean="0">
                <a:latin typeface="Calibri"/>
                <a:ea typeface="ＭＳ Ｐゴシック" pitchFamily="34" charset="-128"/>
                <a:cs typeface="Calibri"/>
              </a:rPr>
              <a:t>s,o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))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POMDPs are MDPs over belief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	states b (distributions over S)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We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 err="1" smtClean="0">
                <a:latin typeface="Calibri"/>
                <a:ea typeface="ＭＳ Ｐゴシック" pitchFamily="34" charset="-128"/>
                <a:cs typeface="Calibri"/>
              </a:rPr>
              <a:t>ll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 be able to say more in a few lectures</a:t>
            </a: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7772400" y="1447800"/>
            <a:ext cx="2209800" cy="2032000"/>
            <a:chOff x="2400" y="1401"/>
            <a:chExt cx="1392" cy="1280"/>
          </a:xfrm>
        </p:grpSpPr>
        <p:sp>
          <p:nvSpPr>
            <p:cNvPr id="2972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21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34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5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6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7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2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2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3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3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972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9726" name="Text Box 19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s,a,s</a:t>
              </a:r>
              <a:r>
                <a:rPr lang="ja-JP" altLang="en-US" sz="1800">
                  <a:latin typeface="Calibri"/>
                  <a:cs typeface="Calibri"/>
                </a:rPr>
                <a:t>’</a:t>
              </a:r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972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729" name="Text Box 22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7696200" y="3581400"/>
            <a:ext cx="2209800" cy="2032000"/>
            <a:chOff x="2400" y="1401"/>
            <a:chExt cx="1392" cy="1280"/>
          </a:xfrm>
        </p:grpSpPr>
        <p:sp>
          <p:nvSpPr>
            <p:cNvPr id="29702" name="AutoShape 24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03" name="Group 25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16" name="Line 26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7" name="Line 27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8" name="Line 28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9" name="Line 29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04" name="Oval 30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9705" name="Group 31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12" name="Line 32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3" name="Line 33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4" name="Line 34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715" name="Line 35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706" name="Text Box 36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29707" name="Text Box 37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29708" name="Text Box 38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b, a</a:t>
              </a:r>
            </a:p>
          </p:txBody>
        </p:sp>
        <p:sp>
          <p:nvSpPr>
            <p:cNvPr id="29709" name="Text Box 39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     o</a:t>
              </a:r>
            </a:p>
          </p:txBody>
        </p:sp>
        <p:sp>
          <p:nvSpPr>
            <p:cNvPr id="29710" name="AutoShape 40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711" name="Text Box 41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  <a:r>
                <a:rPr lang="ja-JP" alt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229600" y="5562600"/>
            <a:ext cx="1633538" cy="1066800"/>
            <a:chOff x="4656" y="3504"/>
            <a:chExt cx="1029" cy="672"/>
          </a:xfrm>
        </p:grpSpPr>
        <p:sp>
          <p:nvSpPr>
            <p:cNvPr id="30795" name="Line 3"/>
            <p:cNvSpPr>
              <a:spLocks noChangeShapeType="1"/>
            </p:cNvSpPr>
            <p:nvPr/>
          </p:nvSpPr>
          <p:spPr bwMode="auto">
            <a:xfrm>
              <a:off x="4676" y="3504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96" name="Group 4"/>
            <p:cNvGrpSpPr>
              <a:grpSpLocks/>
            </p:cNvGrpSpPr>
            <p:nvPr/>
          </p:nvGrpSpPr>
          <p:grpSpPr bwMode="auto">
            <a:xfrm>
              <a:off x="4656" y="3528"/>
              <a:ext cx="1029" cy="648"/>
              <a:chOff x="4656" y="3528"/>
              <a:chExt cx="1029" cy="648"/>
            </a:xfrm>
          </p:grpSpPr>
          <p:grpSp>
            <p:nvGrpSpPr>
              <p:cNvPr id="30797" name="Group 5"/>
              <p:cNvGrpSpPr>
                <a:grpSpLocks/>
              </p:cNvGrpSpPr>
              <p:nvPr/>
            </p:nvGrpSpPr>
            <p:grpSpPr bwMode="auto">
              <a:xfrm>
                <a:off x="5108" y="3936"/>
                <a:ext cx="577" cy="240"/>
                <a:chOff x="5108" y="3936"/>
                <a:chExt cx="577" cy="386"/>
              </a:xfrm>
            </p:grpSpPr>
            <p:sp>
              <p:nvSpPr>
                <p:cNvPr id="30802" name="Line 6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30803" name="Line 7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539" cy="3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30804" name="Line 8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87" cy="38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30805" name="Arc 9"/>
                <p:cNvSpPr>
                  <a:spLocks/>
                </p:cNvSpPr>
                <p:nvPr/>
              </p:nvSpPr>
              <p:spPr bwMode="auto">
                <a:xfrm rot="5400000">
                  <a:off x="5324" y="3912"/>
                  <a:ext cx="48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10800000" vert="eaVert" wrap="none" anchor="ctr"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30798" name="Line 10"/>
              <p:cNvSpPr>
                <a:spLocks noChangeShapeType="1"/>
              </p:cNvSpPr>
              <p:nvPr/>
            </p:nvSpPr>
            <p:spPr bwMode="auto">
              <a:xfrm>
                <a:off x="4656" y="3528"/>
                <a:ext cx="644" cy="3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9" name="Line 11"/>
              <p:cNvSpPr>
                <a:spLocks noChangeShapeType="1"/>
              </p:cNvSpPr>
              <p:nvPr/>
            </p:nvSpPr>
            <p:spPr bwMode="auto">
              <a:xfrm>
                <a:off x="4676" y="3528"/>
                <a:ext cx="288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800" name="Arc 12"/>
              <p:cNvSpPr>
                <a:spLocks/>
              </p:cNvSpPr>
              <p:nvPr/>
            </p:nvSpPr>
            <p:spPr bwMode="auto">
              <a:xfrm rot="5400000">
                <a:off x="4844" y="3528"/>
                <a:ext cx="144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801" name="Oval 13"/>
              <p:cNvSpPr>
                <a:spLocks noChangeArrowheads="1"/>
              </p:cNvSpPr>
              <p:nvPr/>
            </p:nvSpPr>
            <p:spPr bwMode="auto">
              <a:xfrm>
                <a:off x="5060" y="3840"/>
                <a:ext cx="129" cy="129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1445902" name="Rectangle 14"/>
          <p:cNvSpPr>
            <a:spLocks noChangeArrowheads="1"/>
          </p:cNvSpPr>
          <p:nvPr/>
        </p:nvSpPr>
        <p:spPr bwMode="auto">
          <a:xfrm>
            <a:off x="8229600" y="5486400"/>
            <a:ext cx="1752600" cy="13716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03" name="Line 15"/>
          <p:cNvSpPr>
            <a:spLocks noChangeShapeType="1"/>
          </p:cNvSpPr>
          <p:nvPr/>
        </p:nvSpPr>
        <p:spPr bwMode="auto">
          <a:xfrm>
            <a:off x="7239000" y="41148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724" name="Rectangle 16"/>
          <p:cNvSpPr>
            <a:spLocks noGrp="1" noChangeArrowheads="1"/>
          </p:cNvSpPr>
          <p:nvPr>
            <p:ph type="title"/>
          </p:nvPr>
        </p:nvSpPr>
        <p:spPr>
          <a:xfrm>
            <a:off x="20067" y="-11442"/>
            <a:ext cx="12192000" cy="1143000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Example: Ghostbusters</a:t>
            </a:r>
          </a:p>
        </p:txBody>
      </p:sp>
      <p:sp>
        <p:nvSpPr>
          <p:cNvPr id="1445905" name="Rectangle 17"/>
          <p:cNvSpPr>
            <a:spLocks noGrp="1" noChangeArrowheads="1"/>
          </p:cNvSpPr>
          <p:nvPr>
            <p:ph idx="1"/>
          </p:nvPr>
        </p:nvSpPr>
        <p:spPr>
          <a:xfrm>
            <a:off x="1143000" y="1447800"/>
            <a:ext cx="4267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In (static) Ghostbusters: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latin typeface="Calibri"/>
                <a:ea typeface="ＭＳ Ｐゴシック" pitchFamily="34" charset="-128"/>
                <a:cs typeface="Calibri"/>
              </a:rPr>
              <a:t>Belief state determined by evidence to date {e}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latin typeface="Calibri"/>
                <a:ea typeface="ＭＳ Ｐゴシック" pitchFamily="34" charset="-128"/>
                <a:cs typeface="Calibri"/>
              </a:rPr>
              <a:t>Tree really over evidence sets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latin typeface="Calibri"/>
                <a:ea typeface="ＭＳ Ｐゴシック" pitchFamily="34" charset="-128"/>
                <a:cs typeface="Calibri"/>
              </a:rPr>
              <a:t>Probabilistic reasoning needed to predict new evidence given past evidence</a:t>
            </a:r>
          </a:p>
          <a:p>
            <a:pPr eaLnBrk="1" hangingPunct="1">
              <a:lnSpc>
                <a:spcPct val="80000"/>
              </a:lnSpc>
            </a:pPr>
            <a:endParaRPr lang="en-US" sz="240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Solving POMDPs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latin typeface="Calibri"/>
                <a:ea typeface="ＭＳ Ｐゴシック" pitchFamily="34" charset="-128"/>
                <a:cs typeface="Calibri"/>
              </a:rPr>
              <a:t>One way: use truncated expectimax to compute approximate value of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latin typeface="Calibri"/>
                <a:ea typeface="ＭＳ Ｐゴシック" pitchFamily="34" charset="-128"/>
                <a:cs typeface="Calibri"/>
              </a:rPr>
              <a:t>What if you only considered busting or one sense followed by a bust?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>
                <a:latin typeface="Calibri"/>
                <a:ea typeface="ＭＳ Ｐゴシック" pitchFamily="34" charset="-128"/>
                <a:cs typeface="Calibri"/>
              </a:rPr>
              <a:t>You get a VPI-based agent!</a:t>
            </a:r>
          </a:p>
          <a:p>
            <a:pPr lvl="1" eaLnBrk="1" hangingPunct="1">
              <a:lnSpc>
                <a:spcPct val="80000"/>
              </a:lnSpc>
            </a:pPr>
            <a:endParaRPr lang="en-US" sz="200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696200" y="1447800"/>
            <a:ext cx="2209800" cy="2028825"/>
            <a:chOff x="3648" y="1008"/>
            <a:chExt cx="1392" cy="1278"/>
          </a:xfrm>
        </p:grpSpPr>
        <p:sp>
          <p:nvSpPr>
            <p:cNvPr id="30777" name="AutoShape 19"/>
            <p:cNvSpPr>
              <a:spLocks noChangeArrowheads="1"/>
            </p:cNvSpPr>
            <p:nvPr/>
          </p:nvSpPr>
          <p:spPr bwMode="auto">
            <a:xfrm>
              <a:off x="4318" y="1095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78" name="Group 20"/>
            <p:cNvGrpSpPr>
              <a:grpSpLocks/>
            </p:cNvGrpSpPr>
            <p:nvPr/>
          </p:nvGrpSpPr>
          <p:grpSpPr bwMode="auto">
            <a:xfrm>
              <a:off x="3777" y="1224"/>
              <a:ext cx="1263" cy="361"/>
              <a:chOff x="1584" y="1680"/>
              <a:chExt cx="2352" cy="336"/>
            </a:xfrm>
          </p:grpSpPr>
          <p:sp>
            <p:nvSpPr>
              <p:cNvPr id="30791" name="Line 21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2" name="Line 22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3" name="Line 23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4" name="Line 2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79" name="Oval 25"/>
            <p:cNvSpPr>
              <a:spLocks noChangeArrowheads="1"/>
            </p:cNvSpPr>
            <p:nvPr/>
          </p:nvSpPr>
          <p:spPr bwMode="auto">
            <a:xfrm>
              <a:off x="4112" y="1585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80" name="Group 26"/>
            <p:cNvGrpSpPr>
              <a:grpSpLocks/>
            </p:cNvGrpSpPr>
            <p:nvPr/>
          </p:nvGrpSpPr>
          <p:grpSpPr bwMode="auto">
            <a:xfrm>
              <a:off x="3648" y="1714"/>
              <a:ext cx="1057" cy="386"/>
              <a:chOff x="1536" y="2400"/>
              <a:chExt cx="1584" cy="624"/>
            </a:xfrm>
          </p:grpSpPr>
          <p:sp>
            <p:nvSpPr>
              <p:cNvPr id="30787" name="Line 27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88" name="Line 2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89" name="Line 29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90" name="Line 3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81" name="Text Box 31"/>
            <p:cNvSpPr txBox="1">
              <a:spLocks noChangeArrowheads="1"/>
            </p:cNvSpPr>
            <p:nvPr/>
          </p:nvSpPr>
          <p:spPr bwMode="auto">
            <a:xfrm>
              <a:off x="4272" y="1287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82" name="Text Box 32"/>
            <p:cNvSpPr txBox="1">
              <a:spLocks noChangeArrowheads="1"/>
            </p:cNvSpPr>
            <p:nvPr/>
          </p:nvSpPr>
          <p:spPr bwMode="auto">
            <a:xfrm>
              <a:off x="4464" y="100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{e}</a:t>
              </a:r>
            </a:p>
          </p:txBody>
        </p:sp>
        <p:sp>
          <p:nvSpPr>
            <p:cNvPr id="30783" name="Text Box 33"/>
            <p:cNvSpPr txBox="1">
              <a:spLocks noChangeArrowheads="1"/>
            </p:cNvSpPr>
            <p:nvPr/>
          </p:nvSpPr>
          <p:spPr bwMode="auto">
            <a:xfrm>
              <a:off x="4224" y="1527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e, a</a:t>
              </a:r>
            </a:p>
          </p:txBody>
        </p:sp>
        <p:sp>
          <p:nvSpPr>
            <p:cNvPr id="30784" name="Text Box 34"/>
            <p:cNvSpPr txBox="1">
              <a:spLocks noChangeArrowheads="1"/>
            </p:cNvSpPr>
            <p:nvPr/>
          </p:nvSpPr>
          <p:spPr bwMode="auto">
            <a:xfrm>
              <a:off x="3864" y="1868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/>
                  <a:cs typeface="Calibri"/>
                </a:rPr>
                <a:t>    e</a:t>
              </a:r>
              <a:r>
                <a:rPr lang="ja-JP" altLang="en-US" sz="1800" dirty="0">
                  <a:latin typeface="Calibri"/>
                  <a:cs typeface="Calibri"/>
                </a:rPr>
                <a:t>’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30785" name="AutoShape 35"/>
            <p:cNvSpPr>
              <a:spLocks noChangeArrowheads="1"/>
            </p:cNvSpPr>
            <p:nvPr/>
          </p:nvSpPr>
          <p:spPr bwMode="auto">
            <a:xfrm>
              <a:off x="4267" y="2106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0786" name="Text Box 36"/>
            <p:cNvSpPr txBox="1">
              <a:spLocks noChangeArrowheads="1"/>
            </p:cNvSpPr>
            <p:nvPr/>
          </p:nvSpPr>
          <p:spPr bwMode="auto">
            <a:xfrm>
              <a:off x="4325" y="2055"/>
              <a:ext cx="5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{e, e</a:t>
              </a:r>
              <a:r>
                <a:rPr lang="ja-JP" altLang="en-US" sz="180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r>
                <a:rPr lang="en-US" altLang="ja-JP" sz="1800">
                  <a:solidFill>
                    <a:srgbClr val="CC0000"/>
                  </a:solidFill>
                  <a:latin typeface="Calibri"/>
                  <a:cs typeface="Calibri"/>
                </a:rPr>
                <a:t>}</a:t>
              </a:r>
              <a:endParaRPr lang="en-US" sz="180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0727" name="Group 37"/>
          <p:cNvGrpSpPr>
            <a:grpSpLocks/>
          </p:cNvGrpSpPr>
          <p:nvPr/>
        </p:nvGrpSpPr>
        <p:grpSpPr bwMode="auto">
          <a:xfrm>
            <a:off x="5486400" y="1447800"/>
            <a:ext cx="2209800" cy="2032000"/>
            <a:chOff x="2400" y="1401"/>
            <a:chExt cx="1392" cy="1280"/>
          </a:xfrm>
        </p:grpSpPr>
        <p:sp>
          <p:nvSpPr>
            <p:cNvPr id="30759" name="AutoShape 38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60" name="Group 39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30773" name="Line 40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4" name="Line 41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5" name="Line 42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6" name="Line 43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61" name="Oval 44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762" name="Group 45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0769" name="Line 46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0" name="Line 47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1" name="Line 48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772" name="Line 49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0763" name="Text Box 50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64" name="Text Box 51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65" name="Text Box 52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Calibri"/>
                  <a:cs typeface="Calibri"/>
                </a:rPr>
                <a:t>b, a</a:t>
              </a:r>
            </a:p>
          </p:txBody>
        </p:sp>
        <p:sp>
          <p:nvSpPr>
            <p:cNvPr id="30767" name="AutoShape 54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0768" name="Text Box 55"/>
            <p:cNvSpPr txBox="1">
              <a:spLocks noChangeArrowheads="1"/>
            </p:cNvSpPr>
            <p:nvPr/>
          </p:nvSpPr>
          <p:spPr bwMode="auto">
            <a:xfrm>
              <a:off x="3120" y="2448"/>
              <a:ext cx="3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b</a:t>
              </a:r>
              <a:r>
                <a:rPr lang="ja-JP" altLang="en-US" sz="1800" dirty="0">
                  <a:solidFill>
                    <a:srgbClr val="CC0000"/>
                  </a:solidFill>
                  <a:latin typeface="Calibri"/>
                  <a:cs typeface="Calibri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45944" name="AutoShape 56"/>
          <p:cNvSpPr>
            <a:spLocks noChangeArrowheads="1"/>
          </p:cNvSpPr>
          <p:nvPr/>
        </p:nvSpPr>
        <p:spPr bwMode="auto">
          <a:xfrm>
            <a:off x="7083425" y="3948113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45945" name="Line 57"/>
          <p:cNvSpPr>
            <a:spLocks noChangeShapeType="1"/>
          </p:cNvSpPr>
          <p:nvPr/>
        </p:nvSpPr>
        <p:spPr bwMode="auto">
          <a:xfrm flipH="1">
            <a:off x="6224588" y="4152900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6" name="Line 58"/>
          <p:cNvSpPr>
            <a:spLocks noChangeShapeType="1"/>
          </p:cNvSpPr>
          <p:nvPr/>
        </p:nvSpPr>
        <p:spPr bwMode="auto">
          <a:xfrm>
            <a:off x="7207250" y="4152900"/>
            <a:ext cx="1022350" cy="4905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7" name="Line 59"/>
          <p:cNvSpPr>
            <a:spLocks noChangeShapeType="1"/>
          </p:cNvSpPr>
          <p:nvPr/>
        </p:nvSpPr>
        <p:spPr bwMode="auto">
          <a:xfrm flipH="1">
            <a:off x="6477000" y="4152900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8" name="Line 60"/>
          <p:cNvSpPr>
            <a:spLocks noChangeShapeType="1"/>
          </p:cNvSpPr>
          <p:nvPr/>
        </p:nvSpPr>
        <p:spPr bwMode="auto">
          <a:xfrm flipH="1">
            <a:off x="6781800" y="4152900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49" name="Line 61"/>
          <p:cNvSpPr>
            <a:spLocks noChangeShapeType="1"/>
          </p:cNvSpPr>
          <p:nvPr/>
        </p:nvSpPr>
        <p:spPr bwMode="auto">
          <a:xfrm>
            <a:off x="7985125" y="4800600"/>
            <a:ext cx="15875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0" name="Line 62"/>
          <p:cNvSpPr>
            <a:spLocks noChangeShapeType="1"/>
          </p:cNvSpPr>
          <p:nvPr/>
        </p:nvSpPr>
        <p:spPr bwMode="auto">
          <a:xfrm>
            <a:off x="7985125" y="4800600"/>
            <a:ext cx="855663" cy="612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1" name="Line 63"/>
          <p:cNvSpPr>
            <a:spLocks noChangeShapeType="1"/>
          </p:cNvSpPr>
          <p:nvPr/>
        </p:nvSpPr>
        <p:spPr bwMode="auto">
          <a:xfrm flipH="1">
            <a:off x="7677150" y="4800600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2" name="Line 64"/>
          <p:cNvSpPr>
            <a:spLocks noChangeShapeType="1"/>
          </p:cNvSpPr>
          <p:nvPr/>
        </p:nvSpPr>
        <p:spPr bwMode="auto">
          <a:xfrm>
            <a:off x="7985125" y="4800600"/>
            <a:ext cx="296863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53" name="Text Box 65"/>
          <p:cNvSpPr txBox="1">
            <a:spLocks noChangeArrowheads="1"/>
          </p:cNvSpPr>
          <p:nvPr/>
        </p:nvSpPr>
        <p:spPr bwMode="auto">
          <a:xfrm>
            <a:off x="57912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a</a:t>
            </a:r>
            <a:r>
              <a:rPr lang="en-US" sz="1800" baseline="-25000">
                <a:latin typeface="Calibri"/>
                <a:cs typeface="Calibri"/>
              </a:rPr>
              <a:t>bust</a:t>
            </a:r>
          </a:p>
        </p:txBody>
      </p:sp>
      <p:sp>
        <p:nvSpPr>
          <p:cNvPr id="1445954" name="Text Box 66"/>
          <p:cNvSpPr txBox="1">
            <a:spLocks noChangeArrowheads="1"/>
          </p:cNvSpPr>
          <p:nvPr/>
        </p:nvSpPr>
        <p:spPr bwMode="auto">
          <a:xfrm>
            <a:off x="7315200" y="3810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CC0000"/>
                </a:solidFill>
                <a:latin typeface="Calibri"/>
                <a:cs typeface="Calibri"/>
              </a:rPr>
              <a:t>{e}</a:t>
            </a:r>
          </a:p>
        </p:txBody>
      </p:sp>
      <p:sp>
        <p:nvSpPr>
          <p:cNvPr id="1445955" name="Text Box 67"/>
          <p:cNvSpPr txBox="1">
            <a:spLocks noChangeArrowheads="1"/>
          </p:cNvSpPr>
          <p:nvPr/>
        </p:nvSpPr>
        <p:spPr bwMode="auto">
          <a:xfrm>
            <a:off x="8077200" y="45862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3333FF"/>
                </a:solidFill>
                <a:latin typeface="Calibri"/>
                <a:cs typeface="Calibri"/>
              </a:rPr>
              <a:t>{e}, a</a:t>
            </a:r>
            <a:r>
              <a:rPr lang="en-US" sz="1800" baseline="-25000">
                <a:solidFill>
                  <a:srgbClr val="3333FF"/>
                </a:solidFill>
                <a:latin typeface="Calibri"/>
                <a:cs typeface="Calibri"/>
              </a:rPr>
              <a:t>sense</a:t>
            </a:r>
          </a:p>
        </p:txBody>
      </p:sp>
      <p:sp>
        <p:nvSpPr>
          <p:cNvPr id="1445956" name="Text Box 68"/>
          <p:cNvSpPr txBox="1">
            <a:spLocks noChangeArrowheads="1"/>
          </p:cNvSpPr>
          <p:nvPr/>
        </p:nvSpPr>
        <p:spPr bwMode="auto">
          <a:xfrm>
            <a:off x="7162800" y="5029200"/>
            <a:ext cx="1333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      e</a:t>
            </a:r>
            <a:r>
              <a:rPr lang="ja-JP" altLang="en-US" sz="1800">
                <a:latin typeface="Calibri"/>
                <a:cs typeface="Calibri"/>
              </a:rPr>
              <a:t>’</a:t>
            </a:r>
            <a:endParaRPr lang="en-US" sz="1800">
              <a:latin typeface="Calibri"/>
              <a:cs typeface="Calibri"/>
            </a:endParaRPr>
          </a:p>
        </p:txBody>
      </p:sp>
      <p:sp>
        <p:nvSpPr>
          <p:cNvPr id="1445957" name="AutoShape 69"/>
          <p:cNvSpPr>
            <a:spLocks noChangeArrowheads="1"/>
          </p:cNvSpPr>
          <p:nvPr/>
        </p:nvSpPr>
        <p:spPr bwMode="auto">
          <a:xfrm>
            <a:off x="8145463" y="5422900"/>
            <a:ext cx="244475" cy="195263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1445958" name="Text Box 70"/>
          <p:cNvSpPr txBox="1">
            <a:spLocks noChangeArrowheads="1"/>
          </p:cNvSpPr>
          <p:nvPr/>
        </p:nvSpPr>
        <p:spPr bwMode="auto">
          <a:xfrm>
            <a:off x="8237538" y="5341938"/>
            <a:ext cx="9064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sz="1800">
                <a:solidFill>
                  <a:srgbClr val="CC0000"/>
                </a:solidFill>
                <a:latin typeface="Calibri"/>
                <a:cs typeface="Calibri"/>
              </a:rPr>
              <a:t>{e, e</a:t>
            </a:r>
            <a:r>
              <a:rPr lang="ja-JP" altLang="en-US" sz="180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altLang="ja-JP" sz="1800">
                <a:solidFill>
                  <a:srgbClr val="CC0000"/>
                </a:solidFill>
                <a:latin typeface="Calibri"/>
                <a:cs typeface="Calibri"/>
              </a:rPr>
              <a:t>}</a:t>
            </a:r>
            <a:endParaRPr lang="en-US" sz="180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1445959" name="Text Box 71"/>
          <p:cNvSpPr txBox="1">
            <a:spLocks noChangeArrowheads="1"/>
          </p:cNvSpPr>
          <p:nvPr/>
        </p:nvSpPr>
        <p:spPr bwMode="auto">
          <a:xfrm>
            <a:off x="82296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a</a:t>
            </a:r>
            <a:r>
              <a:rPr lang="en-US" sz="1800" baseline="-25000">
                <a:latin typeface="Calibri"/>
                <a:cs typeface="Calibri"/>
              </a:rPr>
              <a:t>sense</a:t>
            </a:r>
          </a:p>
        </p:txBody>
      </p:sp>
      <p:sp>
        <p:nvSpPr>
          <p:cNvPr id="1445960" name="Line 72"/>
          <p:cNvSpPr>
            <a:spLocks noChangeShapeType="1"/>
          </p:cNvSpPr>
          <p:nvPr/>
        </p:nvSpPr>
        <p:spPr bwMode="auto">
          <a:xfrm>
            <a:off x="7239000" y="4152900"/>
            <a:ext cx="457200" cy="495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1" name="Rectangle 73"/>
          <p:cNvSpPr>
            <a:spLocks noChangeArrowheads="1"/>
          </p:cNvSpPr>
          <p:nvPr/>
        </p:nvSpPr>
        <p:spPr bwMode="auto">
          <a:xfrm rot="2700000">
            <a:off x="6438900" y="4708525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2" name="Text Box 74"/>
          <p:cNvSpPr txBox="1">
            <a:spLocks noChangeArrowheads="1"/>
          </p:cNvSpPr>
          <p:nvPr/>
        </p:nvSpPr>
        <p:spPr bwMode="auto">
          <a:xfrm>
            <a:off x="5334000" y="48768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U(a</a:t>
            </a:r>
            <a:r>
              <a:rPr lang="en-US" sz="1800" baseline="-25000">
                <a:solidFill>
                  <a:srgbClr val="008000"/>
                </a:solidFill>
                <a:latin typeface="Calibri"/>
                <a:cs typeface="Calibri"/>
              </a:rPr>
              <a:t>bust</a:t>
            </a: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, {e})</a:t>
            </a:r>
            <a:endParaRPr lang="en-US" sz="1800" baseline="-2500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1445963" name="Arc 75"/>
          <p:cNvSpPr>
            <a:spLocks/>
          </p:cNvSpPr>
          <p:nvPr/>
        </p:nvSpPr>
        <p:spPr bwMode="auto">
          <a:xfrm rot="10800000">
            <a:off x="6629400" y="4191000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4" name="Arc 76"/>
          <p:cNvSpPr>
            <a:spLocks/>
          </p:cNvSpPr>
          <p:nvPr/>
        </p:nvSpPr>
        <p:spPr bwMode="auto">
          <a:xfrm rot="5400000">
            <a:off x="7505700" y="4152900"/>
            <a:ext cx="228600" cy="457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5" name="Oval 77"/>
          <p:cNvSpPr>
            <a:spLocks noChangeArrowheads="1"/>
          </p:cNvSpPr>
          <p:nvPr/>
        </p:nvSpPr>
        <p:spPr bwMode="auto">
          <a:xfrm>
            <a:off x="7848600" y="4648200"/>
            <a:ext cx="204788" cy="204788"/>
          </a:xfrm>
          <a:prstGeom prst="ellipse">
            <a:avLst/>
          </a:prstGeom>
          <a:solidFill>
            <a:srgbClr val="3333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6" name="Arc 78"/>
          <p:cNvSpPr>
            <a:spLocks/>
          </p:cNvSpPr>
          <p:nvPr/>
        </p:nvSpPr>
        <p:spPr bwMode="auto">
          <a:xfrm rot="5400000">
            <a:off x="8267700" y="4762500"/>
            <a:ext cx="76200" cy="762000"/>
          </a:xfrm>
          <a:custGeom>
            <a:avLst/>
            <a:gdLst>
              <a:gd name="T0" fmla="*/ 0 w 21600"/>
              <a:gd name="T1" fmla="*/ 0 h 21600"/>
              <a:gd name="T2" fmla="*/ 518160205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7" name="Line 79"/>
          <p:cNvSpPr>
            <a:spLocks noChangeShapeType="1"/>
          </p:cNvSpPr>
          <p:nvPr/>
        </p:nvSpPr>
        <p:spPr bwMode="auto">
          <a:xfrm flipH="1">
            <a:off x="7246938" y="5616575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8" name="Line 80"/>
          <p:cNvSpPr>
            <a:spLocks noChangeShapeType="1"/>
          </p:cNvSpPr>
          <p:nvPr/>
        </p:nvSpPr>
        <p:spPr bwMode="auto">
          <a:xfrm flipH="1">
            <a:off x="7499350" y="5616575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69" name="Line 81"/>
          <p:cNvSpPr>
            <a:spLocks noChangeShapeType="1"/>
          </p:cNvSpPr>
          <p:nvPr/>
        </p:nvSpPr>
        <p:spPr bwMode="auto">
          <a:xfrm flipH="1">
            <a:off x="7804150" y="5616575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70" name="Text Box 82"/>
          <p:cNvSpPr txBox="1">
            <a:spLocks noChangeArrowheads="1"/>
          </p:cNvSpPr>
          <p:nvPr/>
        </p:nvSpPr>
        <p:spPr bwMode="auto">
          <a:xfrm>
            <a:off x="6813550" y="5592763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a</a:t>
            </a:r>
            <a:r>
              <a:rPr lang="en-US" sz="1800" baseline="-25000">
                <a:latin typeface="Calibri"/>
                <a:cs typeface="Calibri"/>
              </a:rPr>
              <a:t>bust</a:t>
            </a:r>
          </a:p>
        </p:txBody>
      </p:sp>
      <p:sp>
        <p:nvSpPr>
          <p:cNvPr id="1445971" name="Rectangle 83"/>
          <p:cNvSpPr>
            <a:spLocks noChangeArrowheads="1"/>
          </p:cNvSpPr>
          <p:nvPr/>
        </p:nvSpPr>
        <p:spPr bwMode="auto">
          <a:xfrm rot="2700000">
            <a:off x="7461250" y="617220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72" name="Arc 84"/>
          <p:cNvSpPr>
            <a:spLocks/>
          </p:cNvSpPr>
          <p:nvPr/>
        </p:nvSpPr>
        <p:spPr bwMode="auto">
          <a:xfrm rot="10800000">
            <a:off x="7651750" y="5654675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45973" name="Text Box 85"/>
          <p:cNvSpPr txBox="1">
            <a:spLocks noChangeArrowheads="1"/>
          </p:cNvSpPr>
          <p:nvPr/>
        </p:nvSpPr>
        <p:spPr bwMode="auto">
          <a:xfrm>
            <a:off x="6248400" y="6248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U(a</a:t>
            </a:r>
            <a:r>
              <a:rPr lang="en-US" sz="1800" baseline="-25000">
                <a:solidFill>
                  <a:srgbClr val="008000"/>
                </a:solidFill>
                <a:latin typeface="Calibri"/>
                <a:cs typeface="Calibri"/>
              </a:rPr>
              <a:t>bust</a:t>
            </a:r>
            <a:r>
              <a:rPr lang="en-US" sz="1800">
                <a:solidFill>
                  <a:srgbClr val="008000"/>
                </a:solidFill>
                <a:latin typeface="Calibri"/>
                <a:cs typeface="Calibri"/>
              </a:rPr>
              <a:t>, {e, e</a:t>
            </a:r>
            <a:r>
              <a:rPr lang="ja-JP" altLang="en-US" sz="1800">
                <a:solidFill>
                  <a:srgbClr val="008000"/>
                </a:solidFill>
                <a:latin typeface="Calibri"/>
                <a:cs typeface="Calibri"/>
              </a:rPr>
              <a:t>’</a:t>
            </a:r>
            <a:r>
              <a:rPr lang="en-US" altLang="ja-JP" sz="1800">
                <a:solidFill>
                  <a:srgbClr val="008000"/>
                </a:solidFill>
                <a:latin typeface="Calibri"/>
                <a:cs typeface="Calibri"/>
              </a:rPr>
              <a:t>})</a:t>
            </a:r>
            <a:endParaRPr lang="en-US" sz="1800" baseline="-2500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93739" y="0"/>
            <a:ext cx="2329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alibri"/>
                <a:cs typeface="Calibri"/>
              </a:rPr>
              <a:t>Demo: </a:t>
            </a:r>
            <a:r>
              <a:rPr lang="en-US" sz="1400" dirty="0" smtClean="0">
                <a:solidFill>
                  <a:srgbClr val="FF0000"/>
                </a:solidFill>
                <a:latin typeface="Calibri"/>
                <a:cs typeface="Calibri"/>
              </a:rPr>
              <a:t>Ghostbusters with VPI </a:t>
            </a:r>
            <a:endParaRPr lang="en-US" sz="1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5905500" y="2743200"/>
            <a:ext cx="800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    e</a:t>
            </a:r>
            <a:r>
              <a:rPr lang="ja-JP" altLang="en-US" sz="1800" dirty="0">
                <a:latin typeface="Calibri"/>
                <a:cs typeface="Calibri"/>
              </a:rPr>
              <a:t>’</a:t>
            </a:r>
            <a:endParaRPr lang="en-US" sz="1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2" grpId="0" animBg="1"/>
      <p:bldP spid="1445903" grpId="0" animBg="1"/>
      <p:bldP spid="1445944" grpId="0" animBg="1"/>
      <p:bldP spid="1445945" grpId="0" animBg="1"/>
      <p:bldP spid="1445946" grpId="0" animBg="1"/>
      <p:bldP spid="1445947" grpId="0" animBg="1"/>
      <p:bldP spid="1445948" grpId="0" animBg="1"/>
      <p:bldP spid="1445949" grpId="0" animBg="1"/>
      <p:bldP spid="1445950" grpId="0" animBg="1"/>
      <p:bldP spid="1445951" grpId="0" animBg="1"/>
      <p:bldP spid="1445952" grpId="0" animBg="1"/>
      <p:bldP spid="1445953" grpId="0"/>
      <p:bldP spid="1445954" grpId="0"/>
      <p:bldP spid="1445955" grpId="0"/>
      <p:bldP spid="1445956" grpId="0"/>
      <p:bldP spid="1445957" grpId="0" animBg="1"/>
      <p:bldP spid="1445958" grpId="0"/>
      <p:bldP spid="1445959" grpId="0"/>
      <p:bldP spid="1445960" grpId="0" animBg="1"/>
      <p:bldP spid="1445961" grpId="0" animBg="1"/>
      <p:bldP spid="1445962" grpId="0"/>
      <p:bldP spid="1445963" grpId="0" animBg="1"/>
      <p:bldP spid="1445964" grpId="0" animBg="1"/>
      <p:bldP spid="1445965" grpId="0" animBg="1"/>
      <p:bldP spid="1445966" grpId="0" animBg="1"/>
      <p:bldP spid="1445967" grpId="0" animBg="1"/>
      <p:bldP spid="1445968" grpId="0" animBg="1"/>
      <p:bldP spid="1445969" grpId="0" animBg="1"/>
      <p:bldP spid="1445970" grpId="0"/>
      <p:bldP spid="1445971" grpId="0" animBg="1"/>
      <p:bldP spid="1445972" grpId="0" animBg="1"/>
      <p:bldP spid="14459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Ghostbusters with VPI</a:t>
            </a:r>
            <a:endParaRPr lang="en-US" dirty="0"/>
          </a:p>
        </p:txBody>
      </p:sp>
      <p:pic>
        <p:nvPicPr>
          <p:cNvPr id="5" name="Ghostbusters--with VP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0088" y="1142999"/>
            <a:ext cx="8251825" cy="51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More Generally*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676400"/>
            <a:ext cx="5181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General solutions map belief functions to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Can divide regions of belief space (set of belief functions) into policy regions (gets complex quickly)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Can build approximate policies using discretization methods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Can factor belief functions in various ways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Overall, POMDPs are very (actually PSACE-) hard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ea typeface="ＭＳ Ｐゴシック" pitchFamily="34" charset="-128"/>
              </a:rPr>
              <a:t>Most real problems are POMDPs, but we can rarely solve then in general!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31747" name="Freeform 4"/>
          <p:cNvSpPr>
            <a:spLocks/>
          </p:cNvSpPr>
          <p:nvPr/>
        </p:nvSpPr>
        <p:spPr bwMode="auto">
          <a:xfrm>
            <a:off x="7543800" y="2133600"/>
            <a:ext cx="2730500" cy="2857500"/>
          </a:xfrm>
          <a:custGeom>
            <a:avLst/>
            <a:gdLst>
              <a:gd name="T0" fmla="*/ 2147483647 w 1720"/>
              <a:gd name="T1" fmla="*/ 2147483647 h 1800"/>
              <a:gd name="T2" fmla="*/ 2147483647 w 1720"/>
              <a:gd name="T3" fmla="*/ 2147483647 h 1800"/>
              <a:gd name="T4" fmla="*/ 2147483647 w 1720"/>
              <a:gd name="T5" fmla="*/ 2147483647 h 1800"/>
              <a:gd name="T6" fmla="*/ 2147483647 w 1720"/>
              <a:gd name="T7" fmla="*/ 2147483647 h 1800"/>
              <a:gd name="T8" fmla="*/ 2147483647 w 1720"/>
              <a:gd name="T9" fmla="*/ 2147483647 h 1800"/>
              <a:gd name="T10" fmla="*/ 2147483647 w 1720"/>
              <a:gd name="T11" fmla="*/ 2147483647 h 1800"/>
              <a:gd name="T12" fmla="*/ 2147483647 w 1720"/>
              <a:gd name="T13" fmla="*/ 2147483647 h 1800"/>
              <a:gd name="T14" fmla="*/ 2147483647 w 1720"/>
              <a:gd name="T15" fmla="*/ 2147483647 h 1800"/>
              <a:gd name="T16" fmla="*/ 2147483647 w 1720"/>
              <a:gd name="T17" fmla="*/ 2147483647 h 1800"/>
              <a:gd name="T18" fmla="*/ 2147483647 w 1720"/>
              <a:gd name="T19" fmla="*/ 2147483647 h 18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20"/>
              <a:gd name="T31" fmla="*/ 0 h 1800"/>
              <a:gd name="T32" fmla="*/ 1720 w 1720"/>
              <a:gd name="T33" fmla="*/ 1800 h 18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20" h="1800">
                <a:moveTo>
                  <a:pt x="624" y="48"/>
                </a:moveTo>
                <a:cubicBezTo>
                  <a:pt x="808" y="0"/>
                  <a:pt x="1264" y="24"/>
                  <a:pt x="1440" y="96"/>
                </a:cubicBezTo>
                <a:cubicBezTo>
                  <a:pt x="1616" y="168"/>
                  <a:pt x="1720" y="312"/>
                  <a:pt x="1680" y="480"/>
                </a:cubicBezTo>
                <a:cubicBezTo>
                  <a:pt x="1640" y="648"/>
                  <a:pt x="1240" y="936"/>
                  <a:pt x="1200" y="1104"/>
                </a:cubicBezTo>
                <a:cubicBezTo>
                  <a:pt x="1160" y="1272"/>
                  <a:pt x="1504" y="1376"/>
                  <a:pt x="1440" y="1488"/>
                </a:cubicBezTo>
                <a:cubicBezTo>
                  <a:pt x="1376" y="1600"/>
                  <a:pt x="1048" y="1800"/>
                  <a:pt x="816" y="1776"/>
                </a:cubicBezTo>
                <a:cubicBezTo>
                  <a:pt x="584" y="1752"/>
                  <a:pt x="96" y="1488"/>
                  <a:pt x="48" y="1344"/>
                </a:cubicBezTo>
                <a:cubicBezTo>
                  <a:pt x="0" y="1200"/>
                  <a:pt x="480" y="1072"/>
                  <a:pt x="528" y="912"/>
                </a:cubicBezTo>
                <a:cubicBezTo>
                  <a:pt x="576" y="752"/>
                  <a:pt x="320" y="528"/>
                  <a:pt x="336" y="384"/>
                </a:cubicBezTo>
                <a:cubicBezTo>
                  <a:pt x="352" y="240"/>
                  <a:pt x="440" y="96"/>
                  <a:pt x="624" y="4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5"/>
          <p:cNvSpPr>
            <a:spLocks noChangeShapeType="1"/>
          </p:cNvSpPr>
          <p:nvPr/>
        </p:nvSpPr>
        <p:spPr bwMode="auto">
          <a:xfrm>
            <a:off x="8686800" y="2209800"/>
            <a:ext cx="1143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6"/>
          <p:cNvSpPr>
            <a:spLocks noChangeShapeType="1"/>
          </p:cNvSpPr>
          <p:nvPr/>
        </p:nvSpPr>
        <p:spPr bwMode="auto">
          <a:xfrm flipH="1">
            <a:off x="8839200" y="2895600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7"/>
          <p:cNvSpPr>
            <a:spLocks noChangeShapeType="1"/>
          </p:cNvSpPr>
          <p:nvPr/>
        </p:nvSpPr>
        <p:spPr bwMode="auto">
          <a:xfrm>
            <a:off x="8915400" y="2438400"/>
            <a:ext cx="228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Line 8"/>
          <p:cNvSpPr>
            <a:spLocks noChangeShapeType="1"/>
          </p:cNvSpPr>
          <p:nvPr/>
        </p:nvSpPr>
        <p:spPr bwMode="auto">
          <a:xfrm flipH="1">
            <a:off x="7696200" y="36576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6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Networks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7085861" cy="5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Unused 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95600"/>
            <a:ext cx="8485668" cy="20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1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5335588" y="41703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4724400" y="3581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4724400" y="5334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 pitchFamily="34" charset="0"/>
                <a:cs typeface="Calibri" pitchFamily="34" charset="0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4800600" y="20986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7010400" y="28606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5957888" y="23653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5961063" y="31273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2071456" cy="121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3505200"/>
            <a:ext cx="1923112" cy="1083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8676"/>
            <a:ext cx="2057400" cy="1149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52600"/>
            <a:ext cx="4717564" cy="31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9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9448800" cy="4754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MEU: choose the action which maximizes the expected utility given the evidence</a:t>
            </a:r>
          </a:p>
          <a:p>
            <a:pPr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8154988" y="44751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543800" y="3886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543800" y="5638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620000" y="24034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829800" y="31654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777288" y="26701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780463" y="34321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57200" y="4572000"/>
            <a:ext cx="6096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3238" y="52578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57200" y="60198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4800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Can directly operationalize this with decision networks</a:t>
            </a:r>
          </a:p>
          <a:p>
            <a:pPr lvl="3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Bayes nets with nodes for utility and actions</a:t>
            </a:r>
          </a:p>
          <a:p>
            <a:pPr lvl="6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Lets us calculate the expected utility for each action</a:t>
            </a:r>
          </a:p>
          <a:p>
            <a:pPr lvl="4">
              <a:lnSpc>
                <a:spcPct val="80000"/>
              </a:lnSpc>
            </a:pPr>
            <a:endParaRPr lang="en-US" sz="10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New node types:</a:t>
            </a:r>
          </a:p>
          <a:p>
            <a:pPr lvl="5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Chance nodes (just like BNs)</a:t>
            </a:r>
          </a:p>
          <a:p>
            <a:pPr lvl="6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Actions (rectangles, cannot have parents, act as observed evidence)</a:t>
            </a:r>
          </a:p>
          <a:p>
            <a:pPr lvl="5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Utility node (diamond, depends on action and chance nodes)</a:t>
            </a:r>
          </a:p>
        </p:txBody>
      </p:sp>
    </p:spTree>
    <p:extLst>
      <p:ext uri="{BB962C8B-B14F-4D97-AF65-F5344CB8AC3E}">
        <p14:creationId xmlns:p14="http://schemas.microsoft.com/office/powerpoint/2010/main" val="369518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4" grpId="0" animBg="1"/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7850188" y="42052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2390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239000" y="53689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3152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5250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4724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4756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66800" y="1447800"/>
            <a:ext cx="4800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Action </a:t>
            </a: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selection</a:t>
            </a: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Instantiate all </a:t>
            </a:r>
            <a:r>
              <a:rPr lang="en-US" sz="2400" dirty="0" smtClean="0">
                <a:latin typeface="Calibri"/>
                <a:cs typeface="Calibri"/>
              </a:rPr>
              <a:t>evidence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Set action node(s) each possible </a:t>
            </a:r>
            <a:r>
              <a:rPr lang="en-US" sz="2400" dirty="0" smtClean="0">
                <a:latin typeface="Calibri"/>
                <a:cs typeface="Calibri"/>
              </a:rPr>
              <a:t>way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Calculate posterior for all parents of utility node, given the </a:t>
            </a:r>
            <a:r>
              <a:rPr lang="en-US" sz="2400" dirty="0" smtClean="0">
                <a:latin typeface="Calibri"/>
                <a:cs typeface="Calibri"/>
              </a:rPr>
              <a:t>evidence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Calculate expected utility for each </a:t>
            </a:r>
            <a:r>
              <a:rPr lang="en-US" sz="2400" dirty="0" smtClean="0">
                <a:latin typeface="Calibri"/>
                <a:cs typeface="Calibri"/>
              </a:rPr>
              <a:t>action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Choose maximizing action</a:t>
            </a:r>
          </a:p>
        </p:txBody>
      </p:sp>
    </p:spTree>
    <p:extLst>
      <p:ext uri="{BB962C8B-B14F-4D97-AF65-F5344CB8AC3E}">
        <p14:creationId xmlns:p14="http://schemas.microsoft.com/office/powerpoint/2010/main" val="121418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57912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58674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80772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70246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70278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7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96850"/>
              </p:ext>
            </p:extLst>
          </p:nvPr>
        </p:nvGraphicFramePr>
        <p:xfrm>
          <a:off x="5562600" y="452596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1" name="Picture 6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33600"/>
            <a:ext cx="3657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937000"/>
            <a:ext cx="3505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2667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457200" y="56530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leave</a:t>
            </a:r>
          </a:p>
        </p:txBody>
      </p:sp>
      <p:pic>
        <p:nvPicPr>
          <p:cNvPr id="25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269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62484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48" y="1303026"/>
            <a:ext cx="3591652" cy="2430773"/>
          </a:xfrm>
          <a:prstGeom prst="rect">
            <a:avLst/>
          </a:prstGeom>
        </p:spPr>
      </p:pic>
      <p:graphicFrame>
        <p:nvGraphicFramePr>
          <p:cNvPr id="27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29703"/>
              </p:ext>
            </p:extLst>
          </p:nvPr>
        </p:nvGraphicFramePr>
        <p:xfrm>
          <a:off x="8686800" y="4191000"/>
          <a:ext cx="3200400" cy="1981200"/>
        </p:xfrm>
        <a:graphic>
          <a:graphicData uri="http://schemas.openxmlformats.org/drawingml/2006/table">
            <a:tbl>
              <a:tblPr/>
              <a:tblGrid>
                <a:gridCol w="1066800"/>
                <a:gridCol w="1066800"/>
                <a:gridCol w="10668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5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Decisions as Outcome Trees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733800" y="5791200"/>
            <a:ext cx="8229600" cy="639762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Almost exactly like </a:t>
            </a:r>
            <a:r>
              <a:rPr lang="en-US" sz="2400" dirty="0" err="1" smtClean="0">
                <a:ea typeface="ＭＳ Ｐゴシック" pitchFamily="34" charset="-128"/>
              </a:rPr>
              <a:t>expectimax</a:t>
            </a:r>
            <a:r>
              <a:rPr lang="en-US" sz="2400" dirty="0" smtClean="0">
                <a:ea typeface="ＭＳ Ｐゴシック" pitchFamily="34" charset="-128"/>
              </a:rPr>
              <a:t> / MDPs</a:t>
            </a:r>
          </a:p>
          <a:p>
            <a:r>
              <a:rPr lang="en-US" sz="2400" dirty="0" smtClean="0">
                <a:ea typeface="ＭＳ Ｐゴシック" pitchFamily="34" charset="-128"/>
              </a:rPr>
              <a:t>What</a:t>
            </a:r>
            <a:r>
              <a:rPr lang="ja-JP" altLang="en-US" sz="2400" dirty="0" smtClean="0">
                <a:ea typeface="ＭＳ Ｐゴシック" pitchFamily="34" charset="-128"/>
              </a:rPr>
              <a:t>’</a:t>
            </a:r>
            <a:r>
              <a:rPr lang="en-US" altLang="ja-JP" sz="2400" dirty="0" smtClean="0">
                <a:ea typeface="ＭＳ Ｐゴシック" pitchFamily="34" charset="-128"/>
              </a:rPr>
              <a:t>s changed?</a:t>
            </a:r>
            <a:endParaRPr lang="en-US" sz="2400" dirty="0" smtClean="0">
              <a:ea typeface="ＭＳ Ｐゴシック" pitchFamily="34" charset="-128"/>
            </a:endParaRPr>
          </a:p>
        </p:txBody>
      </p:sp>
      <p:grpSp>
        <p:nvGrpSpPr>
          <p:cNvPr id="21508" name="Group 44"/>
          <p:cNvGrpSpPr>
            <a:grpSpLocks/>
          </p:cNvGrpSpPr>
          <p:nvPr/>
        </p:nvGrpSpPr>
        <p:grpSpPr bwMode="auto">
          <a:xfrm>
            <a:off x="3505200" y="1600200"/>
            <a:ext cx="8534400" cy="3124200"/>
            <a:chOff x="228600" y="1676400"/>
            <a:chExt cx="8534400" cy="3124200"/>
          </a:xfrm>
        </p:grpSpPr>
        <p:grpSp>
          <p:nvGrpSpPr>
            <p:cNvPr id="21509" name="Group 5"/>
            <p:cNvGrpSpPr>
              <a:grpSpLocks/>
            </p:cNvGrpSpPr>
            <p:nvPr/>
          </p:nvGrpSpPr>
          <p:grpSpPr bwMode="auto">
            <a:xfrm>
              <a:off x="228600" y="4267200"/>
              <a:ext cx="1828800" cy="533400"/>
              <a:chOff x="4368" y="1728"/>
              <a:chExt cx="528" cy="336"/>
            </a:xfrm>
          </p:grpSpPr>
          <p:sp>
            <p:nvSpPr>
              <p:cNvPr id="21534" name="Freeform 6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5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U(t,s)</a:t>
                </a:r>
              </a:p>
            </p:txBody>
          </p:sp>
        </p:grpSp>
        <p:sp>
          <p:nvSpPr>
            <p:cNvPr id="21510" name="Oval 3"/>
            <p:cNvSpPr>
              <a:spLocks noChangeArrowheads="1"/>
            </p:cNvSpPr>
            <p:nvPr/>
          </p:nvSpPr>
          <p:spPr bwMode="auto">
            <a:xfrm>
              <a:off x="1447800" y="2895600"/>
              <a:ext cx="13716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sp>
          <p:nvSpPr>
            <p:cNvPr id="21511" name="Oval 3"/>
            <p:cNvSpPr>
              <a:spLocks noChangeArrowheads="1"/>
            </p:cNvSpPr>
            <p:nvPr/>
          </p:nvSpPr>
          <p:spPr bwMode="auto">
            <a:xfrm>
              <a:off x="6172200" y="2895600"/>
              <a:ext cx="1371599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cxnSp>
          <p:nvCxnSpPr>
            <p:cNvPr id="12" name="Straight Arrow Connector 11"/>
            <p:cNvCxnSpPr>
              <a:stCxn id="18" idx="3"/>
              <a:endCxn id="21510" idx="0"/>
            </p:cNvCxnSpPr>
            <p:nvPr/>
          </p:nvCxnSpPr>
          <p:spPr>
            <a:xfrm rot="5400000">
              <a:off x="2914650" y="1352550"/>
              <a:ext cx="762000" cy="2324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  <a:endCxn id="21511" idx="0"/>
            </p:cNvCxnSpPr>
            <p:nvPr/>
          </p:nvCxnSpPr>
          <p:spPr>
            <a:xfrm rot="16200000" flipH="1">
              <a:off x="5276850" y="1314450"/>
              <a:ext cx="762000" cy="2400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4" name="TextBox 15"/>
            <p:cNvSpPr txBox="1">
              <a:spLocks noChangeArrowheads="1"/>
            </p:cNvSpPr>
            <p:nvPr/>
          </p:nvSpPr>
          <p:spPr bwMode="auto">
            <a:xfrm rot="-1071566">
              <a:off x="2625356" y="221947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take</a:t>
              </a:r>
            </a:p>
          </p:txBody>
        </p:sp>
        <p:sp>
          <p:nvSpPr>
            <p:cNvPr id="21515" name="TextBox 16"/>
            <p:cNvSpPr txBox="1">
              <a:spLocks noChangeArrowheads="1"/>
            </p:cNvSpPr>
            <p:nvPr/>
          </p:nvSpPr>
          <p:spPr bwMode="auto">
            <a:xfrm rot="1093261">
              <a:off x="5444931" y="227892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leave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886200" y="1676400"/>
              <a:ext cx="1143000" cy="4572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{}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21510" idx="4"/>
            </p:cNvCxnSpPr>
            <p:nvPr/>
          </p:nvCxnSpPr>
          <p:spPr>
            <a:xfrm rot="5400000">
              <a:off x="1201737" y="3335338"/>
              <a:ext cx="796925" cy="1066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8" name="TextBox 19"/>
            <p:cNvSpPr txBox="1">
              <a:spLocks noChangeArrowheads="1"/>
            </p:cNvSpPr>
            <p:nvPr/>
          </p:nvSpPr>
          <p:spPr bwMode="auto">
            <a:xfrm rot="-2151216">
              <a:off x="972872" y="3497698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  <p:grpSp>
          <p:nvGrpSpPr>
            <p:cNvPr id="21519" name="Group 21"/>
            <p:cNvGrpSpPr>
              <a:grpSpLocks/>
            </p:cNvGrpSpPr>
            <p:nvPr/>
          </p:nvGrpSpPr>
          <p:grpSpPr bwMode="auto">
            <a:xfrm>
              <a:off x="2209800" y="4267200"/>
              <a:ext cx="1828800" cy="533400"/>
              <a:chOff x="4368" y="1728"/>
              <a:chExt cx="528" cy="336"/>
            </a:xfrm>
          </p:grpSpPr>
          <p:sp>
            <p:nvSpPr>
              <p:cNvPr id="21532" name="Freeform 22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3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U(t,r)</a:t>
                </a:r>
              </a:p>
            </p:txBody>
          </p:sp>
        </p:grpSp>
        <p:cxnSp>
          <p:nvCxnSpPr>
            <p:cNvPr id="25" name="Straight Arrow Connector 24"/>
            <p:cNvCxnSpPr>
              <a:stCxn id="21510" idx="4"/>
            </p:cNvCxnSpPr>
            <p:nvPr/>
          </p:nvCxnSpPr>
          <p:spPr>
            <a:xfrm rot="16200000" flipH="1">
              <a:off x="2230437" y="3373438"/>
              <a:ext cx="796925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32"/>
            <p:cNvSpPr txBox="1">
              <a:spLocks noChangeArrowheads="1"/>
            </p:cNvSpPr>
            <p:nvPr/>
          </p:nvSpPr>
          <p:spPr bwMode="auto">
            <a:xfrm rot="2243371">
              <a:off x="25768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grpSp>
          <p:nvGrpSpPr>
            <p:cNvPr id="21522" name="Group 34"/>
            <p:cNvGrpSpPr>
              <a:grpSpLocks/>
            </p:cNvGrpSpPr>
            <p:nvPr/>
          </p:nvGrpSpPr>
          <p:grpSpPr bwMode="auto">
            <a:xfrm>
              <a:off x="4953000" y="4267200"/>
              <a:ext cx="1828800" cy="533400"/>
              <a:chOff x="4368" y="1728"/>
              <a:chExt cx="528" cy="336"/>
            </a:xfrm>
          </p:grpSpPr>
          <p:sp>
            <p:nvSpPr>
              <p:cNvPr id="21530" name="Freeform 3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1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U(l,s)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>
              <a:off x="5926931" y="3334544"/>
              <a:ext cx="796925" cy="1068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24" name="Group 38"/>
            <p:cNvGrpSpPr>
              <a:grpSpLocks/>
            </p:cNvGrpSpPr>
            <p:nvPr/>
          </p:nvGrpSpPr>
          <p:grpSpPr bwMode="auto">
            <a:xfrm>
              <a:off x="6934200" y="4267200"/>
              <a:ext cx="1828800" cy="533400"/>
              <a:chOff x="4368" y="1728"/>
              <a:chExt cx="528" cy="336"/>
            </a:xfrm>
          </p:grpSpPr>
          <p:sp>
            <p:nvSpPr>
              <p:cNvPr id="21528" name="Freeform 3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29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U(l,r)</a:t>
                </a: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16200000" flipH="1">
              <a:off x="6955631" y="3374232"/>
              <a:ext cx="796925" cy="989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6" name="TextBox 42"/>
            <p:cNvSpPr txBox="1">
              <a:spLocks noChangeArrowheads="1"/>
            </p:cNvSpPr>
            <p:nvPr/>
          </p:nvSpPr>
          <p:spPr bwMode="auto">
            <a:xfrm rot="2243371">
              <a:off x="73012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sp>
          <p:nvSpPr>
            <p:cNvPr id="21527" name="TextBox 43"/>
            <p:cNvSpPr txBox="1">
              <a:spLocks noChangeArrowheads="1"/>
            </p:cNvSpPr>
            <p:nvPr/>
          </p:nvSpPr>
          <p:spPr bwMode="auto">
            <a:xfrm rot="-2151216">
              <a:off x="5697272" y="3479791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1889895" cy="2209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1000" y="2362200"/>
            <a:ext cx="2493773" cy="1638300"/>
            <a:chOff x="9046973" y="1409700"/>
            <a:chExt cx="3124200" cy="2057400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046973" y="28924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3173" y="14097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Umbrella</a:t>
              </a:r>
            </a:p>
          </p:txBody>
        </p: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11332973" y="2171700"/>
              <a:ext cx="838200" cy="533400"/>
              <a:chOff x="4368" y="1728"/>
              <a:chExt cx="528" cy="336"/>
            </a:xfrm>
          </p:grpSpPr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39" name="AutoShape 11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280461" y="1676400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2"/>
            <p:cNvCxnSpPr>
              <a:cxnSpLocks noChangeShapeType="1"/>
              <a:stCxn id="33" idx="6"/>
              <a:endCxn id="36" idx="1"/>
            </p:cNvCxnSpPr>
            <p:nvPr/>
          </p:nvCxnSpPr>
          <p:spPr bwMode="auto">
            <a:xfrm flipV="1">
              <a:off x="10283636" y="24384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2016390" cy="1364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800600"/>
            <a:ext cx="1210033" cy="914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00600"/>
            <a:ext cx="1133567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800600"/>
            <a:ext cx="1066800" cy="78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00600"/>
            <a:ext cx="1219200" cy="76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 | \mathrm{bad}) = \sum_w P(w | \mathrm{bad}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6"/>
  <p:tag name="PICTUREFILESIZE" val="88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good}) = \max_a \mbox{EU}(a | \mathrm{good}) = 9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81"/>
  <p:tag name="PICTUREFILESIZE" val="75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left( \sum_{e'} \, P(e'|e) \mbox{MEU}(e,e') \right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4"/>
  <p:tag name="PICTUREFILESIZE" val="5236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0.59 \cdot (95) + 0.41 \cdot (53) -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508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77.8 - 70 = 7.8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238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) = \sum_w P(w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44"/>
  <p:tag name="PICTUREFILESIZE" val="70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&#10;\mbox{VPI}(E_j,E_k|e) = \mbox{VPI}(E_j | e) + \mbox{VPI}(E_k | e, E_j)&#10;$}\\[10pt]&#10;\mat{$&#10;\phantom{\mbox{VPI}_{e}(E_j,E_k)} = \mbox{VPI}(E_k | e) + \mbox{VPI}(E_j | e, E_k)&#10;$}&#10;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9"/>
  <p:tag name="PICTUREFILESIZE" val="561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_j,E_k | e) \neq \mbox{VPI}(E_j | e) + \mbox{VPI}(E_k | 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85"/>
  <p:tag name="PICTUREFILESIZE" val="269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forall E',e : \mbox{VPI}(E'|e)\geq 0\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57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) = \sum_w P(w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38"/>
  <p:tag name="PICTUREFILESIZE" val="76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20 + 0.3 \cdot 70 = 3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5"/>
  <p:tag name="PICTUREFILESIZE" val="35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100 + 0.3 \cdot 0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6"/>
  <p:tag name="PICTUREFILESIZE" val="290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20 + 0.66 \cdot 70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40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100 + 0.66 \cdot 0 = 34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3727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66872</TotalTime>
  <Words>1377</Words>
  <Application>Microsoft Macintosh PowerPoint</Application>
  <PresentationFormat>Custom</PresentationFormat>
  <Paragraphs>408</Paragraphs>
  <Slides>27</Slides>
  <Notes>5</Notes>
  <HiddenSlides>2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dan-berkeley-nlp-v1</vt:lpstr>
      <vt:lpstr>Announcements</vt:lpstr>
      <vt:lpstr>CS 188: Artificial Intelligence </vt:lpstr>
      <vt:lpstr>Decision Networks</vt:lpstr>
      <vt:lpstr>Unused art</vt:lpstr>
      <vt:lpstr>Decision Networks</vt:lpstr>
      <vt:lpstr>Decision Networks</vt:lpstr>
      <vt:lpstr>Decision Networks</vt:lpstr>
      <vt:lpstr>Decision Networks</vt:lpstr>
      <vt:lpstr>Decisions as Outcome Trees</vt:lpstr>
      <vt:lpstr>Example: Decision Networks</vt:lpstr>
      <vt:lpstr>Decisions as Outcome Trees</vt:lpstr>
      <vt:lpstr>Ghostbusters Decision Network</vt:lpstr>
      <vt:lpstr>Video of Demo Ghostbusters with Probability</vt:lpstr>
      <vt:lpstr>Value of Information</vt:lpstr>
      <vt:lpstr>Value of Information</vt:lpstr>
      <vt:lpstr>VPI Example: Weather</vt:lpstr>
      <vt:lpstr>Value of Information</vt:lpstr>
      <vt:lpstr>VPI Properties</vt:lpstr>
      <vt:lpstr>Quick VPI Questions</vt:lpstr>
      <vt:lpstr>Value of Imperfect Information?</vt:lpstr>
      <vt:lpstr>VPI Question</vt:lpstr>
      <vt:lpstr>POMDPs</vt:lpstr>
      <vt:lpstr>POMDPs</vt:lpstr>
      <vt:lpstr>Example: Ghostbusters</vt:lpstr>
      <vt:lpstr>Video of Demo Ghostbusters with VPI</vt:lpstr>
      <vt:lpstr>More Generally*</vt:lpstr>
      <vt:lpstr>Next Time: Machine Learning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3955</cp:revision>
  <cp:lastPrinted>2014-04-08T17:26:54Z</cp:lastPrinted>
  <dcterms:created xsi:type="dcterms:W3CDTF">2004-08-27T04:16:05Z</dcterms:created>
  <dcterms:modified xsi:type="dcterms:W3CDTF">2014-08-22T18:50:15Z</dcterms:modified>
</cp:coreProperties>
</file>